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57"/>
  </p:notesMasterIdLst>
  <p:handoutMasterIdLst>
    <p:handoutMasterId r:id="rId58"/>
  </p:handoutMasterIdLst>
  <p:sldIdLst>
    <p:sldId id="735" r:id="rId5"/>
    <p:sldId id="753" r:id="rId6"/>
    <p:sldId id="263" r:id="rId7"/>
    <p:sldId id="754" r:id="rId8"/>
    <p:sldId id="823" r:id="rId9"/>
    <p:sldId id="750" r:id="rId10"/>
    <p:sldId id="766" r:id="rId11"/>
    <p:sldId id="755" r:id="rId12"/>
    <p:sldId id="792" r:id="rId13"/>
    <p:sldId id="763" r:id="rId14"/>
    <p:sldId id="259" r:id="rId15"/>
    <p:sldId id="813" r:id="rId16"/>
    <p:sldId id="814" r:id="rId17"/>
    <p:sldId id="747" r:id="rId18"/>
    <p:sldId id="748" r:id="rId19"/>
    <p:sldId id="807" r:id="rId20"/>
    <p:sldId id="751" r:id="rId21"/>
    <p:sldId id="328" r:id="rId22"/>
    <p:sldId id="777" r:id="rId23"/>
    <p:sldId id="257" r:id="rId24"/>
    <p:sldId id="824" r:id="rId25"/>
    <p:sldId id="833" r:id="rId26"/>
    <p:sldId id="809" r:id="rId27"/>
    <p:sldId id="825" r:id="rId28"/>
    <p:sldId id="262" r:id="rId29"/>
    <p:sldId id="805" r:id="rId30"/>
    <p:sldId id="804" r:id="rId31"/>
    <p:sldId id="819" r:id="rId32"/>
    <p:sldId id="524" r:id="rId33"/>
    <p:sldId id="826" r:id="rId34"/>
    <p:sldId id="529" r:id="rId35"/>
    <p:sldId id="533" r:id="rId36"/>
    <p:sldId id="534" r:id="rId37"/>
    <p:sldId id="381" r:id="rId38"/>
    <p:sldId id="346" r:id="rId39"/>
    <p:sldId id="357" r:id="rId40"/>
    <p:sldId id="334" r:id="rId41"/>
    <p:sldId id="834" r:id="rId42"/>
    <p:sldId id="800" r:id="rId43"/>
    <p:sldId id="802" r:id="rId44"/>
    <p:sldId id="801" r:id="rId45"/>
    <p:sldId id="542" r:id="rId46"/>
    <p:sldId id="835" r:id="rId47"/>
    <p:sldId id="830" r:id="rId48"/>
    <p:sldId id="744" r:id="rId49"/>
    <p:sldId id="286" r:id="rId50"/>
    <p:sldId id="810" r:id="rId51"/>
    <p:sldId id="267" r:id="rId52"/>
    <p:sldId id="734" r:id="rId53"/>
    <p:sldId id="268" r:id="rId54"/>
    <p:sldId id="269" r:id="rId55"/>
    <p:sldId id="270"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0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A3F8D"/>
    <a:srgbClr val="093E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56" autoAdjust="0"/>
    <p:restoredTop sz="87586" autoAdjust="0"/>
  </p:normalViewPr>
  <p:slideViewPr>
    <p:cSldViewPr snapToGrid="0">
      <p:cViewPr varScale="1">
        <p:scale>
          <a:sx n="58" d="100"/>
          <a:sy n="58" d="100"/>
        </p:scale>
        <p:origin x="1004" y="52"/>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0" d="100"/>
          <a:sy n="40" d="100"/>
        </p:scale>
        <p:origin x="2359" y="2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breslau\AppData\Local\Microsoft\Windows\Temporary%20Internet%20Files\Content.Outlook\WAYM8MQI\HEDIS%202013-2015.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C-statistics for the SSA Race Variable and MBISG 2.1</a:t>
            </a:r>
          </a:p>
        </c:rich>
      </c:tx>
      <c:layout>
        <c:manualLayout>
          <c:xMode val="edge"/>
          <c:yMode val="edge"/>
          <c:x val="0.15835416666666666"/>
          <c:y val="1.874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SSA Race</c:v>
                </c:pt>
              </c:strCache>
            </c:strRef>
          </c:tx>
          <c:spPr>
            <a:solidFill>
              <a:schemeClr val="accent1"/>
            </a:solidFill>
            <a:ln>
              <a:noFill/>
            </a:ln>
            <a:effectLst/>
          </c:spPr>
          <c:invertIfNegative val="0"/>
          <c:cat>
            <c:strRef>
              <c:f>Sheet1!$A$2:$A$5</c:f>
              <c:strCache>
                <c:ptCount val="4"/>
                <c:pt idx="0">
                  <c:v>Black</c:v>
                </c:pt>
                <c:pt idx="1">
                  <c:v>Asian/Pacific Islander</c:v>
                </c:pt>
                <c:pt idx="2">
                  <c:v>White</c:v>
                </c:pt>
                <c:pt idx="3">
                  <c:v>Hispanic</c:v>
                </c:pt>
              </c:strCache>
            </c:strRef>
          </c:cat>
          <c:val>
            <c:numRef>
              <c:f>Sheet1!$B$2:$B$5</c:f>
              <c:numCache>
                <c:formatCode>General</c:formatCode>
                <c:ptCount val="4"/>
                <c:pt idx="0">
                  <c:v>0.98430700000000004</c:v>
                </c:pt>
                <c:pt idx="1">
                  <c:v>0.77883100000000005</c:v>
                </c:pt>
                <c:pt idx="2">
                  <c:v>0.83382999999999996</c:v>
                </c:pt>
                <c:pt idx="3">
                  <c:v>0.63439299999999998</c:v>
                </c:pt>
              </c:numCache>
            </c:numRef>
          </c:val>
          <c:extLst>
            <c:ext xmlns:c16="http://schemas.microsoft.com/office/drawing/2014/chart" uri="{C3380CC4-5D6E-409C-BE32-E72D297353CC}">
              <c16:uniqueId val="{00000000-00A1-48A1-8598-2462D1D356D8}"/>
            </c:ext>
          </c:extLst>
        </c:ser>
        <c:ser>
          <c:idx val="1"/>
          <c:order val="1"/>
          <c:tx>
            <c:strRef>
              <c:f>Sheet1!$C$1</c:f>
              <c:strCache>
                <c:ptCount val="1"/>
                <c:pt idx="0">
                  <c:v>MBISG 2.1</c:v>
                </c:pt>
              </c:strCache>
            </c:strRef>
          </c:tx>
          <c:spPr>
            <a:solidFill>
              <a:schemeClr val="accent2"/>
            </a:solidFill>
            <a:ln>
              <a:noFill/>
            </a:ln>
            <a:effectLst/>
          </c:spPr>
          <c:invertIfNegative val="0"/>
          <c:cat>
            <c:strRef>
              <c:f>Sheet1!$A$2:$A$5</c:f>
              <c:strCache>
                <c:ptCount val="4"/>
                <c:pt idx="0">
                  <c:v>Black</c:v>
                </c:pt>
                <c:pt idx="1">
                  <c:v>Asian/Pacific Islander</c:v>
                </c:pt>
                <c:pt idx="2">
                  <c:v>White</c:v>
                </c:pt>
                <c:pt idx="3">
                  <c:v>Hispanic</c:v>
                </c:pt>
              </c:strCache>
            </c:strRef>
          </c:cat>
          <c:val>
            <c:numRef>
              <c:f>Sheet1!$C$2:$C$5</c:f>
              <c:numCache>
                <c:formatCode>General</c:formatCode>
                <c:ptCount val="4"/>
                <c:pt idx="0">
                  <c:v>0.99437460000000011</c:v>
                </c:pt>
                <c:pt idx="1">
                  <c:v>0.98951040000000001</c:v>
                </c:pt>
                <c:pt idx="2">
                  <c:v>0.96471660000000026</c:v>
                </c:pt>
                <c:pt idx="3">
                  <c:v>0.96370529999999999</c:v>
                </c:pt>
              </c:numCache>
            </c:numRef>
          </c:val>
          <c:extLst>
            <c:ext xmlns:c16="http://schemas.microsoft.com/office/drawing/2014/chart" uri="{C3380CC4-5D6E-409C-BE32-E72D297353CC}">
              <c16:uniqueId val="{00000001-00A1-48A1-8598-2462D1D356D8}"/>
            </c:ext>
          </c:extLst>
        </c:ser>
        <c:dLbls>
          <c:showLegendKey val="0"/>
          <c:showVal val="0"/>
          <c:showCatName val="0"/>
          <c:showSerName val="0"/>
          <c:showPercent val="0"/>
          <c:showBubbleSize val="0"/>
        </c:dLbls>
        <c:gapWidth val="219"/>
        <c:overlap val="-27"/>
        <c:axId val="983644744"/>
        <c:axId val="983652288"/>
      </c:barChart>
      <c:catAx>
        <c:axId val="98364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3652288"/>
        <c:crosses val="autoZero"/>
        <c:auto val="1"/>
        <c:lblAlgn val="ctr"/>
        <c:lblOffset val="100"/>
        <c:noMultiLvlLbl val="0"/>
      </c:catAx>
      <c:valAx>
        <c:axId val="983652288"/>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3644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Standardized Difference in HEDIS scores vs. N-H Whites (SDs): Overall </a:t>
            </a:r>
          </a:p>
        </c:rich>
      </c:tx>
      <c:overlay val="0"/>
    </c:title>
    <c:autoTitleDeleted val="0"/>
    <c:plotArea>
      <c:layout/>
      <c:barChart>
        <c:barDir val="bar"/>
        <c:grouping val="clustered"/>
        <c:varyColors val="0"/>
        <c:ser>
          <c:idx val="0"/>
          <c:order val="0"/>
          <c:tx>
            <c:strRef>
              <c:f>'Breslau bar charts'!$F$12</c:f>
              <c:strCache>
                <c:ptCount val="1"/>
                <c:pt idx="0">
                  <c:v>Black</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8F0-4FC7-B6BB-9A85F4B490D5}"/>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F0-4FC7-B6BB-9A85F4B490D5}"/>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8F0-4FC7-B6BB-9A85F4B490D5}"/>
                </c:ext>
              </c:extLst>
            </c:dLbl>
            <c:dLbl>
              <c:idx val="3"/>
              <c:tx>
                <c:rich>
                  <a:bodyPr/>
                  <a:lstStyle/>
                  <a:p>
                    <a:pPr>
                      <a:defRPr/>
                    </a:pP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F0-4FC7-B6BB-9A85F4B490D5}"/>
                </c:ext>
              </c:extLst>
            </c:dLbl>
            <c:dLbl>
              <c:idx val="4"/>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F0-4FC7-B6BB-9A85F4B490D5}"/>
                </c:ext>
              </c:extLst>
            </c:dLbl>
            <c:dLbl>
              <c:idx val="5"/>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F0-4FC7-B6BB-9A85F4B490D5}"/>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F0-4FC7-B6BB-9A85F4B490D5}"/>
                </c:ext>
              </c:extLst>
            </c:dLbl>
            <c:dLbl>
              <c:idx val="7"/>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8F0-4FC7-B6BB-9A85F4B490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charts'!$AA$13:$AA$20</c:f>
              <c:numCache>
                <c:formatCode>0.00</c:formatCode>
                <c:ptCount val="8"/>
                <c:pt idx="0">
                  <c:v>-1.6676467443600984</c:v>
                </c:pt>
                <c:pt idx="1">
                  <c:v>-1.8051037947904272</c:v>
                </c:pt>
                <c:pt idx="2">
                  <c:v>0.27593855525392302</c:v>
                </c:pt>
                <c:pt idx="3">
                  <c:v>2.5218748258373742E-2</c:v>
                </c:pt>
                <c:pt idx="4">
                  <c:v>-0.76477342990901853</c:v>
                </c:pt>
                <c:pt idx="5">
                  <c:v>-1.0353503585356647</c:v>
                </c:pt>
                <c:pt idx="6">
                  <c:v>0.66582278481012658</c:v>
                </c:pt>
                <c:pt idx="7">
                  <c:v>1.6776163926275791</c:v>
                </c:pt>
              </c:numCache>
            </c:numRef>
          </c:val>
          <c:extLst>
            <c:ext xmlns:c16="http://schemas.microsoft.com/office/drawing/2014/chart" uri="{C3380CC4-5D6E-409C-BE32-E72D297353CC}">
              <c16:uniqueId val="{00000008-58F0-4FC7-B6BB-9A85F4B490D5}"/>
            </c:ext>
          </c:extLst>
        </c:ser>
        <c:ser>
          <c:idx val="1"/>
          <c:order val="1"/>
          <c:tx>
            <c:strRef>
              <c:f>'Breslau bar charts'!$G$12</c:f>
              <c:strCache>
                <c:ptCount val="1"/>
                <c:pt idx="0">
                  <c:v>Hispanic</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8F0-4FC7-B6BB-9A85F4B490D5}"/>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8F0-4FC7-B6BB-9A85F4B490D5}"/>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8F0-4FC7-B6BB-9A85F4B490D5}"/>
                </c:ext>
              </c:extLst>
            </c:dLbl>
            <c:dLbl>
              <c:idx val="3"/>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8F0-4FC7-B6BB-9A85F4B490D5}"/>
                </c:ext>
              </c:extLst>
            </c:dLbl>
            <c:dLbl>
              <c:idx val="4"/>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8F0-4FC7-B6BB-9A85F4B490D5}"/>
                </c:ext>
              </c:extLst>
            </c:dLbl>
            <c:dLbl>
              <c:idx val="5"/>
              <c:tx>
                <c:rich>
                  <a:bodyPr/>
                  <a:lstStyle/>
                  <a:p>
                    <a:pPr>
                      <a:defRPr/>
                    </a:pP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8F0-4FC7-B6BB-9A85F4B490D5}"/>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8F0-4FC7-B6BB-9A85F4B490D5}"/>
                </c:ext>
              </c:extLst>
            </c:dLbl>
            <c:dLbl>
              <c:idx val="7"/>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8F0-4FC7-B6BB-9A85F4B490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charts'!$AB$13:$AB$20</c:f>
              <c:numCache>
                <c:formatCode>0.00</c:formatCode>
                <c:ptCount val="8"/>
                <c:pt idx="0">
                  <c:v>-1.3378060515342669</c:v>
                </c:pt>
                <c:pt idx="1">
                  <c:v>-1.5961919873066244</c:v>
                </c:pt>
                <c:pt idx="2">
                  <c:v>-0.94401774481891021</c:v>
                </c:pt>
                <c:pt idx="3">
                  <c:v>-0.45338014824722733</c:v>
                </c:pt>
                <c:pt idx="4">
                  <c:v>0.17807614168359684</c:v>
                </c:pt>
                <c:pt idx="5">
                  <c:v>5.2657117696745324E-2</c:v>
                </c:pt>
                <c:pt idx="6">
                  <c:v>-1.4950773558368495</c:v>
                </c:pt>
                <c:pt idx="7">
                  <c:v>-0.40342341702475232</c:v>
                </c:pt>
              </c:numCache>
            </c:numRef>
          </c:val>
          <c:extLst>
            <c:ext xmlns:c16="http://schemas.microsoft.com/office/drawing/2014/chart" uri="{C3380CC4-5D6E-409C-BE32-E72D297353CC}">
              <c16:uniqueId val="{00000011-58F0-4FC7-B6BB-9A85F4B490D5}"/>
            </c:ext>
          </c:extLst>
        </c:ser>
        <c:ser>
          <c:idx val="2"/>
          <c:order val="2"/>
          <c:tx>
            <c:strRef>
              <c:f>'Breslau bar charts'!$H$12</c:f>
              <c:strCache>
                <c:ptCount val="1"/>
                <c:pt idx="0">
                  <c:v>Asian/PI</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8F0-4FC7-B6BB-9A85F4B490D5}"/>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8F0-4FC7-B6BB-9A85F4B490D5}"/>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8F0-4FC7-B6BB-9A85F4B490D5}"/>
                </c:ext>
              </c:extLst>
            </c:dLbl>
            <c:dLbl>
              <c:idx val="3"/>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8F0-4FC7-B6BB-9A85F4B490D5}"/>
                </c:ext>
              </c:extLst>
            </c:dLbl>
            <c:dLbl>
              <c:idx val="4"/>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8F0-4FC7-B6BB-9A85F4B490D5}"/>
                </c:ext>
              </c:extLst>
            </c:dLbl>
            <c:dLbl>
              <c:idx val="5"/>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58F0-4FC7-B6BB-9A85F4B490D5}"/>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58F0-4FC7-B6BB-9A85F4B490D5}"/>
                </c:ext>
              </c:extLst>
            </c:dLbl>
            <c:dLbl>
              <c:idx val="7"/>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58F0-4FC7-B6BB-9A85F4B490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charts'!$AC$13:$AC$20</c:f>
              <c:numCache>
                <c:formatCode>0.00</c:formatCode>
                <c:ptCount val="8"/>
                <c:pt idx="0">
                  <c:v>-1.1595210093018282</c:v>
                </c:pt>
                <c:pt idx="1">
                  <c:v>-1.3322755520296179</c:v>
                </c:pt>
                <c:pt idx="2">
                  <c:v>-1.152088988942594</c:v>
                </c:pt>
                <c:pt idx="3">
                  <c:v>-0.69497854316446528</c:v>
                </c:pt>
                <c:pt idx="4">
                  <c:v>0.64817595618761592</c:v>
                </c:pt>
                <c:pt idx="5">
                  <c:v>0.49314379167190842</c:v>
                </c:pt>
                <c:pt idx="6">
                  <c:v>0.92545710267229264</c:v>
                </c:pt>
                <c:pt idx="7">
                  <c:v>3.1851273127596862</c:v>
                </c:pt>
              </c:numCache>
            </c:numRef>
          </c:val>
          <c:extLst>
            <c:ext xmlns:c16="http://schemas.microsoft.com/office/drawing/2014/chart" uri="{C3380CC4-5D6E-409C-BE32-E72D297353CC}">
              <c16:uniqueId val="{0000001A-58F0-4FC7-B6BB-9A85F4B490D5}"/>
            </c:ext>
          </c:extLst>
        </c:ser>
        <c:dLbls>
          <c:showLegendKey val="0"/>
          <c:showVal val="0"/>
          <c:showCatName val="0"/>
          <c:showSerName val="0"/>
          <c:showPercent val="0"/>
          <c:showBubbleSize val="0"/>
        </c:dLbls>
        <c:gapWidth val="150"/>
        <c:axId val="50924928"/>
        <c:axId val="50934912"/>
      </c:barChart>
      <c:catAx>
        <c:axId val="50924928"/>
        <c:scaling>
          <c:orientation val="maxMin"/>
        </c:scaling>
        <c:delete val="0"/>
        <c:axPos val="l"/>
        <c:numFmt formatCode="General"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50934912"/>
        <c:crosses val="autoZero"/>
        <c:auto val="0"/>
        <c:lblAlgn val="ctr"/>
        <c:lblOffset val="100"/>
        <c:noMultiLvlLbl val="0"/>
      </c:catAx>
      <c:valAx>
        <c:axId val="50934912"/>
        <c:scaling>
          <c:orientation val="minMax"/>
          <c:max val="3.5"/>
          <c:min val="-2.5"/>
        </c:scaling>
        <c:delete val="0"/>
        <c:axPos val="t"/>
        <c:majorGridlines/>
        <c:numFmt formatCode="0.00" sourceLinked="1"/>
        <c:majorTickMark val="out"/>
        <c:minorTickMark val="none"/>
        <c:tickLblPos val="nextTo"/>
        <c:crossAx val="50924928"/>
        <c:crosses val="autoZero"/>
        <c:crossBetween val="between"/>
        <c:majorUnit val="0.5"/>
      </c:valAx>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Standardized Difference in HEDIS scores vs. N-H Whites (SDs): Within Contract </a:t>
            </a:r>
          </a:p>
        </c:rich>
      </c:tx>
      <c:overlay val="0"/>
    </c:title>
    <c:autoTitleDeleted val="0"/>
    <c:plotArea>
      <c:layout/>
      <c:barChart>
        <c:barDir val="bar"/>
        <c:grouping val="clustered"/>
        <c:varyColors val="0"/>
        <c:ser>
          <c:idx val="0"/>
          <c:order val="0"/>
          <c:tx>
            <c:strRef>
              <c:f>'Breslau bar charts'!$F$12</c:f>
              <c:strCache>
                <c:ptCount val="1"/>
                <c:pt idx="0">
                  <c:v>Black</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DC4-4988-859F-CBD5839A280B}"/>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DC4-4988-859F-CBD5839A280B}"/>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DC4-4988-859F-CBD5839A280B}"/>
                </c:ext>
              </c:extLst>
            </c:dLbl>
            <c:dLbl>
              <c:idx val="3"/>
              <c:tx>
                <c:rich>
                  <a:bodyPr/>
                  <a:lstStyle/>
                  <a:p>
                    <a:pPr>
                      <a:defRPr/>
                    </a:pP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DC4-4988-859F-CBD5839A280B}"/>
                </c:ext>
              </c:extLst>
            </c:dLbl>
            <c:dLbl>
              <c:idx val="4"/>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DC4-4988-859F-CBD5839A280B}"/>
                </c:ext>
              </c:extLst>
            </c:dLbl>
            <c:dLbl>
              <c:idx val="5"/>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DC4-4988-859F-CBD5839A280B}"/>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DC4-4988-859F-CBD5839A280B}"/>
                </c:ext>
              </c:extLst>
            </c:dLbl>
            <c:dLbl>
              <c:idx val="7"/>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DC4-4988-859F-CBD5839A28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charts'!$AD$13:$AD$20</c:f>
              <c:numCache>
                <c:formatCode>0.00</c:formatCode>
                <c:ptCount val="8"/>
                <c:pt idx="0">
                  <c:v>-1.8023628782208916</c:v>
                </c:pt>
                <c:pt idx="1">
                  <c:v>-1.8661906650799949</c:v>
                </c:pt>
                <c:pt idx="2">
                  <c:v>0.12894789114745414</c:v>
                </c:pt>
                <c:pt idx="3">
                  <c:v>-6.4649166805996763E-2</c:v>
                </c:pt>
                <c:pt idx="4">
                  <c:v>-0.52645526013603028</c:v>
                </c:pt>
                <c:pt idx="5">
                  <c:v>-0.73881710188163841</c:v>
                </c:pt>
                <c:pt idx="6">
                  <c:v>0.94739803094233477</c:v>
                </c:pt>
                <c:pt idx="7">
                  <c:v>1.8644127987499557</c:v>
                </c:pt>
              </c:numCache>
            </c:numRef>
          </c:val>
          <c:extLst>
            <c:ext xmlns:c16="http://schemas.microsoft.com/office/drawing/2014/chart" uri="{C3380CC4-5D6E-409C-BE32-E72D297353CC}">
              <c16:uniqueId val="{00000008-EDC4-4988-859F-CBD5839A280B}"/>
            </c:ext>
          </c:extLst>
        </c:ser>
        <c:ser>
          <c:idx val="1"/>
          <c:order val="1"/>
          <c:tx>
            <c:strRef>
              <c:f>'Breslau bar charts'!$G$12</c:f>
              <c:strCache>
                <c:ptCount val="1"/>
                <c:pt idx="0">
                  <c:v>Hispanic</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DC4-4988-859F-CBD5839A280B}"/>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DC4-4988-859F-CBD5839A280B}"/>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DC4-4988-859F-CBD5839A280B}"/>
                </c:ext>
              </c:extLst>
            </c:dLbl>
            <c:dLbl>
              <c:idx val="3"/>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DC4-4988-859F-CBD5839A280B}"/>
                </c:ext>
              </c:extLst>
            </c:dLbl>
            <c:dLbl>
              <c:idx val="5"/>
              <c:tx>
                <c:rich>
                  <a:bodyPr/>
                  <a:lstStyle/>
                  <a:p>
                    <a:pPr>
                      <a:defRPr/>
                    </a:pP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DC4-4988-859F-CBD5839A280B}"/>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DC4-4988-859F-CBD5839A280B}"/>
                </c:ext>
              </c:extLst>
            </c:dLbl>
            <c:dLbl>
              <c:idx val="7"/>
              <c:layout>
                <c:manualLayout>
                  <c:x val="3.0534351145038168E-3"/>
                  <c:y val="-5.333332213473551E-3"/>
                </c:manualLayout>
              </c:layout>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DC4-4988-859F-CBD5839A28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charts'!$AE$13:$AE$20</c:f>
              <c:numCache>
                <c:formatCode>0.00</c:formatCode>
                <c:ptCount val="8"/>
                <c:pt idx="0">
                  <c:v>-1.4228055169464342</c:v>
                </c:pt>
                <c:pt idx="1">
                  <c:v>-1.5914319714399048</c:v>
                </c:pt>
                <c:pt idx="2">
                  <c:v>-0.43517844136926442</c:v>
                </c:pt>
                <c:pt idx="3">
                  <c:v>-0.29440450314886024</c:v>
                </c:pt>
                <c:pt idx="4">
                  <c:v>-5.0172246267997524E-2</c:v>
                </c:pt>
                <c:pt idx="5">
                  <c:v>-0.17378646011178406</c:v>
                </c:pt>
                <c:pt idx="6">
                  <c:v>-0.31870604781997186</c:v>
                </c:pt>
                <c:pt idx="7">
                  <c:v>0.20029120352285237</c:v>
                </c:pt>
              </c:numCache>
            </c:numRef>
          </c:val>
          <c:extLst>
            <c:ext xmlns:c16="http://schemas.microsoft.com/office/drawing/2014/chart" uri="{C3380CC4-5D6E-409C-BE32-E72D297353CC}">
              <c16:uniqueId val="{00000010-EDC4-4988-859F-CBD5839A280B}"/>
            </c:ext>
          </c:extLst>
        </c:ser>
        <c:ser>
          <c:idx val="2"/>
          <c:order val="2"/>
          <c:tx>
            <c:strRef>
              <c:f>'Breslau bar charts'!$H$12</c:f>
              <c:strCache>
                <c:ptCount val="1"/>
                <c:pt idx="0">
                  <c:v>Asian/PI</c:v>
                </c:pt>
              </c:strCache>
            </c:strRef>
          </c:tx>
          <c:invertIfNegative val="0"/>
          <c:dLbls>
            <c:dLbl>
              <c:idx val="0"/>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DC4-4988-859F-CBD5839A280B}"/>
                </c:ext>
              </c:extLst>
            </c:dLbl>
            <c:dLbl>
              <c:idx val="1"/>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DC4-4988-859F-CBD5839A280B}"/>
                </c:ext>
              </c:extLst>
            </c:dLbl>
            <c:dLbl>
              <c:idx val="2"/>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DC4-4988-859F-CBD5839A280B}"/>
                </c:ext>
              </c:extLst>
            </c:dLbl>
            <c:dLbl>
              <c:idx val="3"/>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DC4-4988-859F-CBD5839A280B}"/>
                </c:ext>
              </c:extLst>
            </c:dLbl>
            <c:dLbl>
              <c:idx val="5"/>
              <c:layout>
                <c:manualLayout>
                  <c:x val="-5.4961832061068701E-2"/>
                  <c:y val="1.6000206614129844E-2"/>
                </c:manualLayout>
              </c:layout>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DC4-4988-859F-CBD5839A280B}"/>
                </c:ext>
              </c:extLst>
            </c:dLbl>
            <c:dLbl>
              <c:idx val="6"/>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DC4-4988-859F-CBD5839A280B}"/>
                </c:ext>
              </c:extLst>
            </c:dLbl>
            <c:dLbl>
              <c:idx val="7"/>
              <c:tx>
                <c:rich>
                  <a:bodyPr/>
                  <a:lstStyle/>
                  <a:p>
                    <a:pPr>
                      <a:defRPr/>
                    </a:pPr>
                    <a:r>
                      <a:rPr lang="en-US" dirty="0"/>
                      <a: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DC4-4988-859F-CBD5839A28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'Breslau bar charts'!$A$13:$A$20</c:f>
              <c:strCache>
                <c:ptCount val="8"/>
                <c:pt idx="0">
                  <c:v>Antidepressant med mgmt, acute phase (stay on meds 12 weeks)</c:v>
                </c:pt>
                <c:pt idx="1">
                  <c:v>Antidepressant med mgmt, continuation phase (stay on meds 6 months)</c:v>
                </c:pt>
                <c:pt idx="2">
                  <c:v>Initiation of Alcohol/Drug Treatment (18+)</c:v>
                </c:pt>
                <c:pt idx="3">
                  <c:v>Engagement of Alcohol/Drug Treatment (18+)</c:v>
                </c:pt>
                <c:pt idx="4">
                  <c:v>Follow-Up after Hospitalization for Mental Illness: 7 days</c:v>
                </c:pt>
                <c:pt idx="5">
                  <c:v>Follow-Up after Hospitalization for Mental Illness: 30 days</c:v>
                </c:pt>
                <c:pt idx="6">
                  <c:v>Avoiding Potential Drug-Disease Interactions in Elderly: Dementia + Tricyclic Antidepressants or Anticholineric Agents</c:v>
                </c:pt>
                <c:pt idx="7">
                  <c:v>Avoiding Potential Drug-Disease Interactions in Elderly: History of Falls + Tricyclic Antidepressants, Antipsychotics or Sleep Agents</c:v>
                </c:pt>
              </c:strCache>
            </c:strRef>
          </c:cat>
          <c:val>
            <c:numRef>
              <c:f>'Breslau bar charts'!$AF$13:$AF$20</c:f>
              <c:numCache>
                <c:formatCode>0.00</c:formatCode>
                <c:ptCount val="8"/>
                <c:pt idx="0">
                  <c:v>-1.1654014754624185</c:v>
                </c:pt>
                <c:pt idx="1">
                  <c:v>-1.5528229538542908</c:v>
                </c:pt>
                <c:pt idx="2">
                  <c:v>-0.52125405548566517</c:v>
                </c:pt>
                <c:pt idx="3">
                  <c:v>-0.35083319400323248</c:v>
                </c:pt>
                <c:pt idx="4">
                  <c:v>0.19344580867414538</c:v>
                </c:pt>
                <c:pt idx="5">
                  <c:v>0.18744496163039379</c:v>
                </c:pt>
                <c:pt idx="6">
                  <c:v>0.83178621659634322</c:v>
                </c:pt>
                <c:pt idx="7">
                  <c:v>2.8186370254625519</c:v>
                </c:pt>
              </c:numCache>
            </c:numRef>
          </c:val>
          <c:extLst>
            <c:ext xmlns:c16="http://schemas.microsoft.com/office/drawing/2014/chart" uri="{C3380CC4-5D6E-409C-BE32-E72D297353CC}">
              <c16:uniqueId val="{00000018-EDC4-4988-859F-CBD5839A280B}"/>
            </c:ext>
          </c:extLst>
        </c:ser>
        <c:dLbls>
          <c:showLegendKey val="0"/>
          <c:showVal val="0"/>
          <c:showCatName val="0"/>
          <c:showSerName val="0"/>
          <c:showPercent val="0"/>
          <c:showBubbleSize val="0"/>
        </c:dLbls>
        <c:gapWidth val="150"/>
        <c:axId val="38052224"/>
        <c:axId val="38053760"/>
      </c:barChart>
      <c:catAx>
        <c:axId val="38052224"/>
        <c:scaling>
          <c:orientation val="maxMin"/>
        </c:scaling>
        <c:delete val="0"/>
        <c:axPos val="l"/>
        <c:numFmt formatCode="General"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8053760"/>
        <c:crosses val="autoZero"/>
        <c:auto val="0"/>
        <c:lblAlgn val="ctr"/>
        <c:lblOffset val="100"/>
        <c:noMultiLvlLbl val="0"/>
      </c:catAx>
      <c:valAx>
        <c:axId val="38053760"/>
        <c:scaling>
          <c:orientation val="minMax"/>
          <c:max val="3.5"/>
          <c:min val="-2.5"/>
        </c:scaling>
        <c:delete val="0"/>
        <c:axPos val="t"/>
        <c:majorGridlines/>
        <c:numFmt formatCode="0.00" sourceLinked="1"/>
        <c:majorTickMark val="out"/>
        <c:minorTickMark val="none"/>
        <c:tickLblPos val="nextTo"/>
        <c:crossAx val="38052224"/>
        <c:crosses val="autoZero"/>
        <c:crossBetween val="between"/>
        <c:majorUnit val="0.5"/>
      </c:valAx>
    </c:plotArea>
    <c:legend>
      <c:legendPos val="b"/>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10/8/2021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10/8/2021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a:t>
            </a:fld>
            <a:endParaRPr lang="en-US" dirty="0"/>
          </a:p>
        </p:txBody>
      </p:sp>
    </p:spTree>
    <p:extLst>
      <p:ext uri="{BB962C8B-B14F-4D97-AF65-F5344CB8AC3E}">
        <p14:creationId xmlns:p14="http://schemas.microsoft.com/office/powerpoint/2010/main" val="140610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12</a:t>
            </a:fld>
            <a:endParaRPr lang="en-US" dirty="0"/>
          </a:p>
        </p:txBody>
      </p:sp>
    </p:spTree>
    <p:extLst>
      <p:ext uri="{BB962C8B-B14F-4D97-AF65-F5344CB8AC3E}">
        <p14:creationId xmlns:p14="http://schemas.microsoft.com/office/powerpoint/2010/main" val="162595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13</a:t>
            </a:fld>
            <a:endParaRPr lang="en-US" dirty="0"/>
          </a:p>
        </p:txBody>
      </p:sp>
    </p:spTree>
    <p:extLst>
      <p:ext uri="{BB962C8B-B14F-4D97-AF65-F5344CB8AC3E}">
        <p14:creationId xmlns:p14="http://schemas.microsoft.com/office/powerpoint/2010/main" val="259032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14</a:t>
            </a:fld>
            <a:endParaRPr lang="en-US" dirty="0"/>
          </a:p>
        </p:txBody>
      </p:sp>
    </p:spTree>
    <p:extLst>
      <p:ext uri="{BB962C8B-B14F-4D97-AF65-F5344CB8AC3E}">
        <p14:creationId xmlns:p14="http://schemas.microsoft.com/office/powerpoint/2010/main" val="132310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94DF6-595D-491F-A3E2-6D6F605CFE2E}" type="slidenum">
              <a:rPr lang="en-US" smtClean="0"/>
              <a:t>17</a:t>
            </a:fld>
            <a:endParaRPr lang="en-US" dirty="0"/>
          </a:p>
        </p:txBody>
      </p:sp>
    </p:spTree>
    <p:extLst>
      <p:ext uri="{BB962C8B-B14F-4D97-AF65-F5344CB8AC3E}">
        <p14:creationId xmlns:p14="http://schemas.microsoft.com/office/powerpoint/2010/main" val="146822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23</a:t>
            </a:fld>
            <a:endParaRPr lang="en-US" dirty="0"/>
          </a:p>
        </p:txBody>
      </p:sp>
    </p:spTree>
    <p:extLst>
      <p:ext uri="{BB962C8B-B14F-4D97-AF65-F5344CB8AC3E}">
        <p14:creationId xmlns:p14="http://schemas.microsoft.com/office/powerpoint/2010/main" val="26993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24</a:t>
            </a:fld>
            <a:endParaRPr lang="en-US" dirty="0"/>
          </a:p>
        </p:txBody>
      </p:sp>
    </p:spTree>
    <p:extLst>
      <p:ext uri="{BB962C8B-B14F-4D97-AF65-F5344CB8AC3E}">
        <p14:creationId xmlns:p14="http://schemas.microsoft.com/office/powerpoint/2010/main" val="26032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F25975-7B40-444C-AEE7-77121A54AACD}" type="slidenum">
              <a:rPr lang="en-US" smtClean="0"/>
              <a:pPr>
                <a:defRPr/>
              </a:pPr>
              <a:t>25</a:t>
            </a:fld>
            <a:endParaRPr lang="en-US" dirty="0"/>
          </a:p>
        </p:txBody>
      </p:sp>
    </p:spTree>
    <p:extLst>
      <p:ext uri="{BB962C8B-B14F-4D97-AF65-F5344CB8AC3E}">
        <p14:creationId xmlns:p14="http://schemas.microsoft.com/office/powerpoint/2010/main" val="429409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260777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67534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73994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2</a:t>
            </a:fld>
            <a:endParaRPr lang="en-US" dirty="0"/>
          </a:p>
        </p:txBody>
      </p:sp>
    </p:spTree>
    <p:extLst>
      <p:ext uri="{BB962C8B-B14F-4D97-AF65-F5344CB8AC3E}">
        <p14:creationId xmlns:p14="http://schemas.microsoft.com/office/powerpoint/2010/main" val="1406104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410205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714FF3-DDAE-4270-AD39-7B2C9877EA95}"/>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482A8A58-5421-4B53-B903-7A4E3DD3F7D9}"/>
              </a:ext>
            </a:extLst>
          </p:cNvPr>
          <p:cNvSpPr>
            <a:spLocks noGrp="1" noChangeArrowheads="1"/>
          </p:cNvSpPr>
          <p:nvPr>
            <p:ph type="body" idx="1"/>
          </p:nvPr>
        </p:nvSpPr>
        <p:spPr>
          <a:solidFill>
            <a:srgbClr val="FFFFFF"/>
          </a:solidFill>
          <a:ln>
            <a:solidFill>
              <a:srgbClr val="000000"/>
            </a:solidFill>
            <a:miter lim="800000"/>
            <a:headEnd/>
            <a:tailEnd/>
          </a:ln>
        </p:spPr>
        <p:txBody>
          <a:bodyPr lIns="94128" tIns="47064" rIns="94128" bIns="47064"/>
          <a:lstStyle/>
          <a:p>
            <a:pPr lvl="1">
              <a:buFont typeface="Symbol" panose="05050102010706020507" pitchFamily="18" charset="2"/>
              <a:buNone/>
            </a:pPr>
            <a:endParaRPr lang="en-US" altLang="en-US" dirty="0">
              <a:latin typeface="Palatino" pitchFamily="18" charset="0"/>
            </a:endParaRPr>
          </a:p>
        </p:txBody>
      </p:sp>
    </p:spTree>
    <p:extLst>
      <p:ext uri="{BB962C8B-B14F-4D97-AF65-F5344CB8AC3E}">
        <p14:creationId xmlns:p14="http://schemas.microsoft.com/office/powerpoint/2010/main" val="178806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0514" name="Rectangle 2"/>
          <p:cNvSpPr>
            <a:spLocks noGrp="1" noRot="1" noChangeAspect="1" noChangeArrowheads="1" noTextEdit="1"/>
          </p:cNvSpPr>
          <p:nvPr>
            <p:ph type="sldImg"/>
          </p:nvPr>
        </p:nvSpPr>
        <p:spPr>
          <a:xfrm>
            <a:off x="1152525" y="693738"/>
            <a:ext cx="4552950" cy="3416300"/>
          </a:xfrm>
          <a:ln/>
        </p:spPr>
      </p:sp>
      <p:sp>
        <p:nvSpPr>
          <p:cNvPr id="960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0227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66306" name="Rectangle 2"/>
          <p:cNvSpPr>
            <a:spLocks noGrp="1" noRot="1" noChangeAspect="1" noChangeArrowheads="1" noTextEdit="1"/>
          </p:cNvSpPr>
          <p:nvPr>
            <p:ph type="sldImg"/>
          </p:nvPr>
        </p:nvSpPr>
        <p:spPr>
          <a:xfrm>
            <a:off x="1144588" y="684213"/>
            <a:ext cx="4570412" cy="3429000"/>
          </a:xfrm>
          <a:ln/>
        </p:spPr>
      </p:sp>
      <p:sp>
        <p:nvSpPr>
          <p:cNvPr id="866307" name="Rectangle 3"/>
          <p:cNvSpPr>
            <a:spLocks noGrp="1" noChangeArrowheads="1"/>
          </p:cNvSpPr>
          <p:nvPr>
            <p:ph type="body" idx="1"/>
          </p:nvPr>
        </p:nvSpPr>
        <p:spPr>
          <a:xfrm>
            <a:off x="686098" y="4343703"/>
            <a:ext cx="5485805" cy="4115405"/>
          </a:xfrm>
        </p:spPr>
        <p:txBody>
          <a:bodyPr/>
          <a:lstStyle/>
          <a:p>
            <a:endParaRPr lang="en-US" dirty="0"/>
          </a:p>
        </p:txBody>
      </p:sp>
    </p:spTree>
    <p:extLst>
      <p:ext uri="{BB962C8B-B14F-4D97-AF65-F5344CB8AC3E}">
        <p14:creationId xmlns:p14="http://schemas.microsoft.com/office/powerpoint/2010/main" val="3412083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Tree>
    <p:extLst>
      <p:ext uri="{BB962C8B-B14F-4D97-AF65-F5344CB8AC3E}">
        <p14:creationId xmlns:p14="http://schemas.microsoft.com/office/powerpoint/2010/main" val="254718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94DF6-595D-491F-A3E2-6D6F605CFE2E}" type="slidenum">
              <a:rPr lang="en-US" smtClean="0"/>
              <a:t>39</a:t>
            </a:fld>
            <a:endParaRPr lang="en-US" dirty="0"/>
          </a:p>
        </p:txBody>
      </p:sp>
    </p:spTree>
    <p:extLst>
      <p:ext uri="{BB962C8B-B14F-4D97-AF65-F5344CB8AC3E}">
        <p14:creationId xmlns:p14="http://schemas.microsoft.com/office/powerpoint/2010/main" val="149745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F25975-7B40-444C-AEE7-77121A54AACD}" type="slidenum">
              <a:rPr lang="en-US" smtClean="0"/>
              <a:pPr>
                <a:defRPr/>
              </a:pPr>
              <a:t>40</a:t>
            </a:fld>
            <a:endParaRPr lang="en-US" dirty="0"/>
          </a:p>
        </p:txBody>
      </p:sp>
    </p:spTree>
    <p:extLst>
      <p:ext uri="{BB962C8B-B14F-4D97-AF65-F5344CB8AC3E}">
        <p14:creationId xmlns:p14="http://schemas.microsoft.com/office/powerpoint/2010/main" val="267513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3</a:t>
            </a:fld>
            <a:endParaRPr lang="en-US" dirty="0"/>
          </a:p>
        </p:txBody>
      </p:sp>
    </p:spTree>
    <p:extLst>
      <p:ext uri="{BB962C8B-B14F-4D97-AF65-F5344CB8AC3E}">
        <p14:creationId xmlns:p14="http://schemas.microsoft.com/office/powerpoint/2010/main" val="243373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4</a:t>
            </a:fld>
            <a:endParaRPr lang="en-US" dirty="0"/>
          </a:p>
        </p:txBody>
      </p:sp>
    </p:spTree>
    <p:extLst>
      <p:ext uri="{BB962C8B-B14F-4D97-AF65-F5344CB8AC3E}">
        <p14:creationId xmlns:p14="http://schemas.microsoft.com/office/powerpoint/2010/main" val="82521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5</a:t>
            </a:fld>
            <a:endParaRPr lang="en-US" dirty="0"/>
          </a:p>
        </p:txBody>
      </p:sp>
    </p:spTree>
    <p:extLst>
      <p:ext uri="{BB962C8B-B14F-4D97-AF65-F5344CB8AC3E}">
        <p14:creationId xmlns:p14="http://schemas.microsoft.com/office/powerpoint/2010/main" val="311170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94DF6-595D-491F-A3E2-6D6F605CFE2E}" type="slidenum">
              <a:rPr lang="en-US" smtClean="0"/>
              <a:t>8</a:t>
            </a:fld>
            <a:endParaRPr lang="en-US" dirty="0"/>
          </a:p>
        </p:txBody>
      </p:sp>
    </p:spTree>
    <p:extLst>
      <p:ext uri="{BB962C8B-B14F-4D97-AF65-F5344CB8AC3E}">
        <p14:creationId xmlns:p14="http://schemas.microsoft.com/office/powerpoint/2010/main" val="159858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9</a:t>
            </a:fld>
            <a:endParaRPr lang="en-US" dirty="0"/>
          </a:p>
        </p:txBody>
      </p:sp>
    </p:spTree>
    <p:extLst>
      <p:ext uri="{BB962C8B-B14F-4D97-AF65-F5344CB8AC3E}">
        <p14:creationId xmlns:p14="http://schemas.microsoft.com/office/powerpoint/2010/main" val="20202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10</a:t>
            </a:fld>
            <a:endParaRPr lang="en-US" dirty="0"/>
          </a:p>
        </p:txBody>
      </p:sp>
    </p:spTree>
    <p:extLst>
      <p:ext uri="{BB962C8B-B14F-4D97-AF65-F5344CB8AC3E}">
        <p14:creationId xmlns:p14="http://schemas.microsoft.com/office/powerpoint/2010/main" val="381466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11</a:t>
            </a:fld>
            <a:endParaRPr lang="en-US" dirty="0"/>
          </a:p>
        </p:txBody>
      </p:sp>
    </p:spTree>
    <p:extLst>
      <p:ext uri="{BB962C8B-B14F-4D97-AF65-F5344CB8AC3E}">
        <p14:creationId xmlns:p14="http://schemas.microsoft.com/office/powerpoint/2010/main" val="286452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096854"/>
            <a:ext cx="17145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10/8/2021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342900" y="4419600"/>
            <a:ext cx="84582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10/8/2021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342900" y="4419600"/>
            <a:ext cx="84582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10/8/2021</a:t>
            </a:fld>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342900" y="5791200"/>
            <a:ext cx="84582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342900" y="5181600"/>
            <a:ext cx="84582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342900" y="4038601"/>
            <a:ext cx="8458200" cy="1096963"/>
          </a:xfrm>
          <a:prstGeom prst="rect">
            <a:avLst/>
          </a:prstGeom>
        </p:spPr>
        <p:txBody>
          <a:bodyPr/>
          <a:lstStyle>
            <a:lvl1pPr algn="l">
              <a:defRPr sz="27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10/8/2021</a:t>
            </a:fld>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342900" y="4038600"/>
            <a:ext cx="84582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342900" y="5791200"/>
            <a:ext cx="84582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342900" y="5181600"/>
            <a:ext cx="84582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10/8/2021</a:t>
            </a:fld>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342900" y="4038600"/>
            <a:ext cx="84582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342900" y="5791200"/>
            <a:ext cx="84582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342900" y="5181600"/>
            <a:ext cx="84582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10/8/2021</a:t>
            </a:fld>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342900" y="4038600"/>
            <a:ext cx="84582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342900" y="5791200"/>
            <a:ext cx="84582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342900" y="5181600"/>
            <a:ext cx="84582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10/8/2021</a:t>
            </a:fld>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342900" y="4038600"/>
            <a:ext cx="84582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342900" y="5791200"/>
            <a:ext cx="84582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342900" y="5181600"/>
            <a:ext cx="84582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1946847"/>
          </a:xfrm>
          <a:prstGeom prst="rect">
            <a:avLst/>
          </a:prstGeom>
        </p:spPr>
      </p:pic>
      <p:sp>
        <p:nvSpPr>
          <p:cNvPr id="6" name="Content Placeholder 2"/>
          <p:cNvSpPr>
            <a:spLocks noGrp="1"/>
          </p:cNvSpPr>
          <p:nvPr>
            <p:ph idx="1"/>
          </p:nvPr>
        </p:nvSpPr>
        <p:spPr>
          <a:xfrm>
            <a:off x="342900" y="1752601"/>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10/8/2021</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342900" y="1752600"/>
            <a:ext cx="417195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4629150" y="1752600"/>
            <a:ext cx="417195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10/8/2021</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342900" y="1752600"/>
            <a:ext cx="4155281"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342900" y="2505075"/>
            <a:ext cx="4155281"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4629150" y="1752600"/>
            <a:ext cx="4171950"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4629150" y="2505075"/>
            <a:ext cx="417195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10/8/2021</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6686550" y="3276600"/>
            <a:ext cx="245745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6686550" y="3276600"/>
            <a:ext cx="245745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088309"/>
            <a:ext cx="1714500" cy="1219200"/>
          </a:xfrm>
        </p:spPr>
        <p:txBody>
          <a:bodyPr>
            <a:normAutofit/>
          </a:bodyPr>
          <a:lstStyle>
            <a:lvl1pPr marL="0" indent="0" algn="l">
              <a:buNone/>
              <a:defRPr sz="9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10/8/2021</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2300" y="5410200"/>
            <a:ext cx="18288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10/8/2021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342900" y="76200"/>
            <a:ext cx="84582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342900" y="1752601"/>
            <a:ext cx="8458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2300" y="304800"/>
            <a:ext cx="18288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10/8/2021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342900" y="76200"/>
            <a:ext cx="645795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342900" y="1752601"/>
            <a:ext cx="8458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2300" y="304800"/>
            <a:ext cx="18288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10/8/2021</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342900" y="76200"/>
            <a:ext cx="84582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342900" y="6324601"/>
            <a:ext cx="10287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5205925" y="1447800"/>
            <a:ext cx="3938075"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7658100" y="6324601"/>
            <a:ext cx="1143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10/8/2021</a:t>
            </a:fld>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5205925" y="1447800"/>
            <a:ext cx="3938075"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10/8/2021</a:t>
            </a:fld>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9144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5900" y="685801"/>
            <a:ext cx="588645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628650" y="-1524000"/>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258A7-640F-3249-B3E1-B1CD0BB79D93}" type="slidenum">
              <a:rPr lang="en-US"/>
              <a:pPr>
                <a:defRPr/>
              </a:pPr>
              <a:t>‹#›</a:t>
            </a:fld>
            <a:endParaRPr lang="en-US" dirty="0"/>
          </a:p>
        </p:txBody>
      </p:sp>
    </p:spTree>
    <p:extLst>
      <p:ext uri="{BB962C8B-B14F-4D97-AF65-F5344CB8AC3E}">
        <p14:creationId xmlns:p14="http://schemas.microsoft.com/office/powerpoint/2010/main" val="2436931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06807-EAB7-5C43-A7C6-412E0B1804A7}" type="datetime1">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239C6-D0EB-3440-A6A2-67F46B28C51D}" type="slidenum">
              <a:rPr lang="en-US" smtClean="0"/>
              <a:t>‹#›</a:t>
            </a:fld>
            <a:endParaRPr lang="en-US" dirty="0"/>
          </a:p>
        </p:txBody>
      </p:sp>
    </p:spTree>
    <p:extLst>
      <p:ext uri="{BB962C8B-B14F-4D97-AF65-F5344CB8AC3E}">
        <p14:creationId xmlns:p14="http://schemas.microsoft.com/office/powerpoint/2010/main" val="52576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500"/>
            </a:lvl1pPr>
            <a:lvl2pPr>
              <a:defRPr sz="2200"/>
            </a:lvl2pPr>
            <a:lvl3pPr>
              <a:defRPr sz="17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CEE697-EADA-2140-8352-A2B57A7C52D5}" type="datetime1">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0"/>
            <a:ext cx="9169400" cy="646331"/>
          </a:xfrm>
          <a:prstGeom prst="rect">
            <a:avLst/>
          </a:prstGeom>
          <a:solidFill>
            <a:srgbClr val="854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0"/>
            <a:ext cx="4572000" cy="276999"/>
          </a:xfrm>
          <a:prstGeom prst="rect">
            <a:avLst/>
          </a:prstGeom>
          <a:solidFill>
            <a:schemeClr val="tx1"/>
          </a:solidFill>
        </p:spPr>
        <p:txBody>
          <a:bodyPr wrap="square" rtlCol="0">
            <a:spAutoFit/>
          </a:bodyPr>
          <a:lstStyle/>
          <a:p>
            <a:pPr algn="r"/>
            <a:endParaRPr lang="en-US" sz="1200" dirty="0">
              <a:solidFill>
                <a:schemeClr val="bg1">
                  <a:lumMod val="65000"/>
                </a:schemeClr>
              </a:solidFill>
            </a:endParaRPr>
          </a:p>
        </p:txBody>
      </p:sp>
      <p:sp>
        <p:nvSpPr>
          <p:cNvPr id="9" name="Title 1"/>
          <p:cNvSpPr txBox="1">
            <a:spLocks/>
          </p:cNvSpPr>
          <p:nvPr userDrawn="1"/>
        </p:nvSpPr>
        <p:spPr>
          <a:xfrm>
            <a:off x="0" y="647700"/>
            <a:ext cx="9169400" cy="530423"/>
          </a:xfrm>
          <a:prstGeom prst="rect">
            <a:avLst/>
          </a:prstGeom>
          <a:gradFill flip="none" rotWithShape="1">
            <a:gsLst>
              <a:gs pos="0">
                <a:srgbClr val="8549DE"/>
              </a:gs>
              <a:gs pos="100000">
                <a:srgbClr val="FFFFFF"/>
              </a:gs>
              <a:gs pos="99000">
                <a:srgbClr val="0A060C"/>
              </a:gs>
            </a:gsLst>
            <a:lin ang="0" scaled="1"/>
            <a:tileRect/>
          </a:gradFill>
          <a:effectLst>
            <a:innerShdw blurRad="63500" dist="50800">
              <a:prstClr val="black"/>
            </a:inn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    </a:t>
            </a:r>
          </a:p>
        </p:txBody>
      </p:sp>
      <p:sp>
        <p:nvSpPr>
          <p:cNvPr id="10" name="TextBox 9"/>
          <p:cNvSpPr txBox="1"/>
          <p:nvPr userDrawn="1"/>
        </p:nvSpPr>
        <p:spPr>
          <a:xfrm>
            <a:off x="0" y="6581000"/>
            <a:ext cx="4572000" cy="292388"/>
          </a:xfrm>
          <a:prstGeom prst="rect">
            <a:avLst/>
          </a:prstGeom>
          <a:solidFill>
            <a:schemeClr val="tx1"/>
          </a:solidFill>
        </p:spPr>
        <p:txBody>
          <a:bodyPr wrap="square" rtlCol="0">
            <a:spAutoFit/>
          </a:bodyPr>
          <a:lstStyle/>
          <a:p>
            <a:pPr algn="r"/>
            <a:r>
              <a:rPr lang="en-US" sz="1300" b="1" dirty="0">
                <a:solidFill>
                  <a:schemeClr val="bg1"/>
                </a:solidFill>
              </a:rPr>
              <a:t>RAND Corporation</a:t>
            </a:r>
          </a:p>
        </p:txBody>
      </p:sp>
      <p:sp>
        <p:nvSpPr>
          <p:cNvPr id="11" name="TextBox 10"/>
          <p:cNvSpPr txBox="1"/>
          <p:nvPr userDrawn="1"/>
        </p:nvSpPr>
        <p:spPr>
          <a:xfrm>
            <a:off x="4567880" y="6581000"/>
            <a:ext cx="4593053" cy="292388"/>
          </a:xfrm>
          <a:prstGeom prst="rect">
            <a:avLst/>
          </a:prstGeom>
          <a:solidFill>
            <a:srgbClr val="8549DE"/>
          </a:solidFill>
        </p:spPr>
        <p:txBody>
          <a:bodyPr wrap="square" rtlCol="0">
            <a:spAutoFit/>
          </a:bodyPr>
          <a:lstStyle/>
          <a:p>
            <a:r>
              <a:rPr lang="en-US" sz="1300" dirty="0">
                <a:solidFill>
                  <a:schemeClr val="bg1"/>
                </a:solidFill>
              </a:rPr>
              <a:t>Generating Indirect Estimates of Race/Ethnicity</a:t>
            </a:r>
          </a:p>
        </p:txBody>
      </p:sp>
      <p:sp>
        <p:nvSpPr>
          <p:cNvPr id="6" name="Slide Number Placeholder 5"/>
          <p:cNvSpPr>
            <a:spLocks noGrp="1"/>
          </p:cNvSpPr>
          <p:nvPr>
            <p:ph type="sldNum" sz="quarter" idx="12"/>
          </p:nvPr>
        </p:nvSpPr>
        <p:spPr/>
        <p:txBody>
          <a:bodyPr/>
          <a:lstStyle/>
          <a:p>
            <a:fld id="{D91113FB-F19D-423B-B5B8-C4AAFF588393}" type="slidenum">
              <a:rPr lang="en-US" smtClean="0"/>
              <a:t>‹#›</a:t>
            </a:fld>
            <a:endParaRPr lang="en-US" dirty="0"/>
          </a:p>
        </p:txBody>
      </p:sp>
      <p:sp>
        <p:nvSpPr>
          <p:cNvPr id="12" name="Rectangle 11"/>
          <p:cNvSpPr/>
          <p:nvPr userDrawn="1"/>
        </p:nvSpPr>
        <p:spPr>
          <a:xfrm>
            <a:off x="0" y="0"/>
            <a:ext cx="4572000" cy="6477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spTree>
    <p:extLst>
      <p:ext uri="{BB962C8B-B14F-4D97-AF65-F5344CB8AC3E}">
        <p14:creationId xmlns:p14="http://schemas.microsoft.com/office/powerpoint/2010/main" val="23845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105400"/>
            <a:ext cx="17145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105400"/>
            <a:ext cx="17145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105400"/>
            <a:ext cx="17145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1" y="0"/>
            <a:ext cx="9143999"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105400"/>
            <a:ext cx="17145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7"/>
          <p:cNvSpPr>
            <a:spLocks noGrp="1"/>
          </p:cNvSpPr>
          <p:nvPr>
            <p:ph type="title"/>
          </p:nvPr>
        </p:nvSpPr>
        <p:spPr>
          <a:xfrm>
            <a:off x="342900" y="533400"/>
            <a:ext cx="6400800" cy="1295400"/>
          </a:xfrm>
          <a:prstGeom prst="rect">
            <a:avLst/>
          </a:prstGeom>
        </p:spPr>
        <p:txBody>
          <a:bodyPr anchor="b"/>
          <a:lstStyle>
            <a:lvl1pPr algn="l">
              <a:lnSpc>
                <a:spcPts val="3750"/>
              </a:lnSpc>
              <a:defRPr sz="36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7086600" y="5105400"/>
            <a:ext cx="17145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10/8/2021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342900" y="4419600"/>
            <a:ext cx="84582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342900" y="6324601"/>
            <a:ext cx="10287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7658100" y="6324601"/>
            <a:ext cx="1143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10/8/2021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342900" y="4419600"/>
            <a:ext cx="84582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0" y="1"/>
            <a:ext cx="9144000" cy="1946847"/>
          </a:xfrm>
          <a:prstGeom prst="rect">
            <a:avLst/>
          </a:prstGeom>
        </p:spPr>
      </p:pic>
      <p:sp>
        <p:nvSpPr>
          <p:cNvPr id="3" name="Text Placeholder 2"/>
          <p:cNvSpPr>
            <a:spLocks noGrp="1"/>
          </p:cNvSpPr>
          <p:nvPr>
            <p:ph type="body" idx="1"/>
          </p:nvPr>
        </p:nvSpPr>
        <p:spPr>
          <a:xfrm>
            <a:off x="342900" y="1752600"/>
            <a:ext cx="84582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7658100" y="6324601"/>
            <a:ext cx="1143000" cy="365125"/>
          </a:xfrm>
          <a:prstGeom prst="rect">
            <a:avLst/>
          </a:prstGeom>
        </p:spPr>
        <p:txBody>
          <a:bodyPr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10/8/2021</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342900" y="6324601"/>
            <a:ext cx="1028700" cy="365125"/>
          </a:xfrm>
          <a:prstGeom prst="rect">
            <a:avLst/>
          </a:prstGeom>
        </p:spPr>
        <p:txBody>
          <a:bodyPr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 id="2147483894" r:id="rId26"/>
    <p:sldLayoutId id="2147483895" r:id="rId27"/>
    <p:sldLayoutId id="2147483897" r:id="rId28"/>
  </p:sldLayoutIdLst>
  <p:hf hdr="0" ftr="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16" userDrawn="1">
          <p15:clr>
            <a:srgbClr val="F26B43"/>
          </p15:clr>
        </p15:guide>
        <p15:guide id="9" pos="5544" userDrawn="1">
          <p15:clr>
            <a:srgbClr val="F26B43"/>
          </p15:clr>
        </p15:guide>
        <p15:guide id="10" orient="horz" pos="3984" userDrawn="1">
          <p15:clr>
            <a:srgbClr val="F26B43"/>
          </p15:clr>
        </p15:guide>
        <p15:guide id="11" pos="288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s.gov/About-CMS/Agency-Information/OMH/research-and-data/statistics-and-data/stratified-reporting.html"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About-CMS/Agency-Information/OMH/research-and-data/statistics-and-data/stratified-reporting.html"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About-CMS/Agency-Information/OMH/research-and-data/statistics-and-data/stratified-reportin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2.wmf"/></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hyperlink" Target="https://www.nytimes.com/2021/08/12/sunday-review/census-redistricting-trump-immigrants.html"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5121-D496-481D-98AA-FE3A347C3168}"/>
              </a:ext>
            </a:extLst>
          </p:cNvPr>
          <p:cNvSpPr>
            <a:spLocks noGrp="1"/>
          </p:cNvSpPr>
          <p:nvPr>
            <p:ph type="ctrTitle"/>
          </p:nvPr>
        </p:nvSpPr>
        <p:spPr/>
        <p:txBody>
          <a:bodyPr>
            <a:normAutofit fontScale="90000"/>
          </a:bodyPr>
          <a:lstStyle/>
          <a:p>
            <a:r>
              <a:rPr lang="en-US" dirty="0"/>
              <a:t>Measuring Health Inequities </a:t>
            </a:r>
            <a:br>
              <a:rPr lang="en-US" dirty="0"/>
            </a:br>
            <a:r>
              <a:rPr lang="en-US" dirty="0"/>
              <a:t>when Administrative or Self-Reported  Race/Ethnicity Data is Incomplete</a:t>
            </a:r>
          </a:p>
        </p:txBody>
      </p:sp>
      <p:sp>
        <p:nvSpPr>
          <p:cNvPr id="3" name="Content Placeholder 2">
            <a:extLst>
              <a:ext uri="{FF2B5EF4-FFF2-40B4-BE49-F238E27FC236}">
                <a16:creationId xmlns:a16="http://schemas.microsoft.com/office/drawing/2014/main" id="{3075263F-2186-4E32-9B61-DEA66B231CAA}"/>
              </a:ext>
            </a:extLst>
          </p:cNvPr>
          <p:cNvSpPr>
            <a:spLocks noGrp="1"/>
          </p:cNvSpPr>
          <p:nvPr>
            <p:ph type="subTitle" idx="1"/>
          </p:nvPr>
        </p:nvSpPr>
        <p:spPr>
          <a:xfrm>
            <a:off x="520547" y="4219576"/>
            <a:ext cx="8102906" cy="2470150"/>
          </a:xfrm>
        </p:spPr>
        <p:txBody>
          <a:bodyPr>
            <a:normAutofit/>
          </a:bodyPr>
          <a:lstStyle/>
          <a:p>
            <a:r>
              <a:rPr lang="en-US" sz="3200" dirty="0"/>
              <a:t>Marc N. Elliott</a:t>
            </a:r>
          </a:p>
          <a:p>
            <a:r>
              <a:rPr lang="en-US" sz="3000" i="1" dirty="0"/>
              <a:t>National Network Workshop, UCLA</a:t>
            </a:r>
          </a:p>
          <a:p>
            <a:r>
              <a:rPr lang="en-US" sz="3000" dirty="0"/>
              <a:t>October 8, 2021</a:t>
            </a:r>
          </a:p>
          <a:p>
            <a:endParaRPr lang="en-US" dirty="0"/>
          </a:p>
        </p:txBody>
      </p:sp>
      <p:sp>
        <p:nvSpPr>
          <p:cNvPr id="4" name="Slide Number Placeholder 3">
            <a:extLst>
              <a:ext uri="{FF2B5EF4-FFF2-40B4-BE49-F238E27FC236}">
                <a16:creationId xmlns:a16="http://schemas.microsoft.com/office/drawing/2014/main" id="{FB45F30E-17A2-4B82-A768-B2E194B83C1D}"/>
              </a:ext>
            </a:extLst>
          </p:cNvPr>
          <p:cNvSpPr>
            <a:spLocks noGrp="1"/>
          </p:cNvSpPr>
          <p:nvPr>
            <p:ph type="sldNum" sz="quarter" idx="12"/>
          </p:nvPr>
        </p:nvSpPr>
        <p:spPr/>
        <p:txBody>
          <a:bodyPr/>
          <a:lstStyle/>
          <a:p>
            <a:fld id="{3D2239C6-D0EB-3440-A6A2-67F46B28C51D}" type="slidenum">
              <a:rPr lang="en-US" smtClean="0"/>
              <a:pPr/>
              <a:t>0</a:t>
            </a:fld>
            <a:endParaRPr lang="en-US" dirty="0"/>
          </a:p>
        </p:txBody>
      </p:sp>
    </p:spTree>
    <p:extLst>
      <p:ext uri="{BB962C8B-B14F-4D97-AF65-F5344CB8AC3E}">
        <p14:creationId xmlns:p14="http://schemas.microsoft.com/office/powerpoint/2010/main" val="14666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9"/>
            <a:ext cx="9144000" cy="1371600"/>
          </a:xfrm>
        </p:spPr>
        <p:txBody>
          <a:bodyPr>
            <a:noAutofit/>
          </a:bodyPr>
          <a:lstStyle/>
          <a:p>
            <a:r>
              <a:rPr lang="en-US" sz="2400" dirty="0"/>
              <a:t>Indirect Estimation Can Fill a Gap as Data Accumulates</a:t>
            </a:r>
          </a:p>
        </p:txBody>
      </p:sp>
      <p:sp>
        <p:nvSpPr>
          <p:cNvPr id="3" name="Content Placeholder 2"/>
          <p:cNvSpPr>
            <a:spLocks noGrp="1"/>
          </p:cNvSpPr>
          <p:nvPr>
            <p:ph idx="1"/>
          </p:nvPr>
        </p:nvSpPr>
        <p:spPr>
          <a:xfrm>
            <a:off x="696686" y="1886224"/>
            <a:ext cx="7750628" cy="4971776"/>
          </a:xfrm>
        </p:spPr>
        <p:txBody>
          <a:bodyPr>
            <a:noAutofit/>
          </a:bodyPr>
          <a:lstStyle/>
          <a:p>
            <a:r>
              <a:rPr lang="en-US" dirty="0"/>
              <a:t>Rather than waiting until a threshold level of self-report is reached to switch from only indirect methods to only self-report, it is better to blend and smoothly incorporate self-report and indirect estimates</a:t>
            </a:r>
          </a:p>
          <a:p>
            <a:pPr lvl="1"/>
            <a:r>
              <a:rPr lang="en-US" dirty="0"/>
              <a:t>Can use a mixture of probabilities and 1/0 self-report</a:t>
            </a:r>
          </a:p>
          <a:p>
            <a:pPr lvl="1"/>
            <a:r>
              <a:rPr lang="en-US" dirty="0"/>
              <a:t>These methods can assess the representativeness of early self-reported data by comparing indirect estimates of reporters and nonreporters</a:t>
            </a:r>
          </a:p>
          <a:p>
            <a:pPr lvl="2"/>
            <a:endParaRPr lang="en-US"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9</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224800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D2239C6-D0EB-3440-A6A2-67F46B28C51D}"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6032494"/>
              </p:ext>
            </p:extLst>
          </p:nvPr>
        </p:nvGraphicFramePr>
        <p:xfrm>
          <a:off x="585628" y="3123340"/>
          <a:ext cx="7755382" cy="3201261"/>
        </p:xfrm>
        <a:graphic>
          <a:graphicData uri="http://schemas.openxmlformats.org/drawingml/2006/table">
            <a:tbl>
              <a:tblPr firstRow="1"/>
              <a:tblGrid>
                <a:gridCol w="1131799">
                  <a:extLst>
                    <a:ext uri="{9D8B030D-6E8A-4147-A177-3AD203B41FA5}">
                      <a16:colId xmlns:a16="http://schemas.microsoft.com/office/drawing/2014/main" val="20000"/>
                    </a:ext>
                  </a:extLst>
                </a:gridCol>
                <a:gridCol w="591621">
                  <a:extLst>
                    <a:ext uri="{9D8B030D-6E8A-4147-A177-3AD203B41FA5}">
                      <a16:colId xmlns:a16="http://schemas.microsoft.com/office/drawing/2014/main" val="20001"/>
                    </a:ext>
                  </a:extLst>
                </a:gridCol>
                <a:gridCol w="929706">
                  <a:extLst>
                    <a:ext uri="{9D8B030D-6E8A-4147-A177-3AD203B41FA5}">
                      <a16:colId xmlns:a16="http://schemas.microsoft.com/office/drawing/2014/main" val="20002"/>
                    </a:ext>
                  </a:extLst>
                </a:gridCol>
                <a:gridCol w="850376">
                  <a:extLst>
                    <a:ext uri="{9D8B030D-6E8A-4147-A177-3AD203B41FA5}">
                      <a16:colId xmlns:a16="http://schemas.microsoft.com/office/drawing/2014/main" val="20003"/>
                    </a:ext>
                  </a:extLst>
                </a:gridCol>
                <a:gridCol w="850376">
                  <a:extLst>
                    <a:ext uri="{9D8B030D-6E8A-4147-A177-3AD203B41FA5}">
                      <a16:colId xmlns:a16="http://schemas.microsoft.com/office/drawing/2014/main" val="20004"/>
                    </a:ext>
                  </a:extLst>
                </a:gridCol>
                <a:gridCol w="850376">
                  <a:extLst>
                    <a:ext uri="{9D8B030D-6E8A-4147-A177-3AD203B41FA5}">
                      <a16:colId xmlns:a16="http://schemas.microsoft.com/office/drawing/2014/main" val="20005"/>
                    </a:ext>
                  </a:extLst>
                </a:gridCol>
                <a:gridCol w="850376">
                  <a:extLst>
                    <a:ext uri="{9D8B030D-6E8A-4147-A177-3AD203B41FA5}">
                      <a16:colId xmlns:a16="http://schemas.microsoft.com/office/drawing/2014/main" val="20006"/>
                    </a:ext>
                  </a:extLst>
                </a:gridCol>
                <a:gridCol w="850376">
                  <a:extLst>
                    <a:ext uri="{9D8B030D-6E8A-4147-A177-3AD203B41FA5}">
                      <a16:colId xmlns:a16="http://schemas.microsoft.com/office/drawing/2014/main" val="20007"/>
                    </a:ext>
                  </a:extLst>
                </a:gridCol>
                <a:gridCol w="850376">
                  <a:extLst>
                    <a:ext uri="{9D8B030D-6E8A-4147-A177-3AD203B41FA5}">
                      <a16:colId xmlns:a16="http://schemas.microsoft.com/office/drawing/2014/main" val="20008"/>
                    </a:ext>
                  </a:extLst>
                </a:gridCol>
              </a:tblGrid>
              <a:tr h="647801">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name</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rank</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count</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white</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black</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api</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aian</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multirace</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Pct._</a:t>
                      </a:r>
                    </a:p>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Hispanic</a:t>
                      </a:r>
                    </a:p>
                  </a:txBody>
                  <a:tcPr marL="9226" marR="9226" marT="9226"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SMITH</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2,376,206</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73.35</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22.22</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0.85</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1.63</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1.56</a:t>
                      </a:r>
                    </a:p>
                  </a:txBody>
                  <a:tcPr marL="9226" marR="9226" marT="9226" marB="0" anchor="b">
                    <a:lnL>
                      <a:noFill/>
                    </a:lnL>
                    <a:lnR>
                      <a:noFill/>
                    </a:lnR>
                    <a:lnT w="12700" cap="flat" cmpd="sng" algn="ctr">
                      <a:solidFill>
                        <a:scrgbClr r="0" g="0" b="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0001"/>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JOHNSON</a:t>
                      </a:r>
                    </a:p>
                  </a:txBody>
                  <a:tcPr marL="9226" marR="9226" marT="9226"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1,857,160</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61.55</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33.8</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0.91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1.82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1.5</a:t>
                      </a:r>
                    </a:p>
                  </a:txBody>
                  <a:tcPr marL="9226" marR="9226" marT="9226" marB="0" anchor="b">
                    <a:lnL>
                      <a:noFill/>
                    </a:lnL>
                    <a:lnR>
                      <a:noFill/>
                    </a:lnR>
                    <a:lnT>
                      <a:noFill/>
                    </a:lnT>
                    <a:lnB>
                      <a:noFill/>
                    </a:lnB>
                  </a:tcPr>
                </a:tc>
                <a:extLst>
                  <a:ext uri="{0D108BD9-81ED-4DB2-BD59-A6C34878D82A}">
                    <a16:rowId xmlns:a16="http://schemas.microsoft.com/office/drawing/2014/main" val="10002"/>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WILLIAMS</a:t>
                      </a:r>
                    </a:p>
                  </a:txBody>
                  <a:tcPr marL="9226" marR="9226" marT="9226"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1,534,042</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48.52</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46.72</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0.37</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0.78</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2.01</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1.6</a:t>
                      </a:r>
                    </a:p>
                  </a:txBody>
                  <a:tcPr marL="9226" marR="9226" marT="9226"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BROWN</a:t>
                      </a:r>
                    </a:p>
                  </a:txBody>
                  <a:tcPr marL="9226" marR="9226" marT="9226"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1,380,145</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60.71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34.54</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0.83</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1.86</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1.64</a:t>
                      </a:r>
                    </a:p>
                  </a:txBody>
                  <a:tcPr marL="9226" marR="9226" marT="9226" marB="0" anchor="b">
                    <a:lnL>
                      <a:noFill/>
                    </a:lnL>
                    <a:lnR>
                      <a:noFill/>
                    </a:lnR>
                    <a:lnT>
                      <a:noFill/>
                    </a:lnT>
                    <a:lnB>
                      <a:noFill/>
                    </a:lnB>
                  </a:tcPr>
                </a:tc>
                <a:extLst>
                  <a:ext uri="{0D108BD9-81ED-4DB2-BD59-A6C34878D82A}">
                    <a16:rowId xmlns:a16="http://schemas.microsoft.com/office/drawing/2014/main" val="10004"/>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JONES</a:t>
                      </a:r>
                    </a:p>
                  </a:txBody>
                  <a:tcPr marL="9226" marR="9226" marT="9226"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1,362,755</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57.69</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37.73</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0.35</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0.94</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1.85</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1.44</a:t>
                      </a:r>
                    </a:p>
                  </a:txBody>
                  <a:tcPr marL="9226" marR="9226" marT="9226" marB="0" anchor="b">
                    <a:lnL>
                      <a:noFill/>
                    </a:lnL>
                    <a:lnR>
                      <a:noFill/>
                    </a:lnR>
                    <a:lnT>
                      <a:noFill/>
                    </a:lnT>
                    <a:lnB>
                      <a:noFill/>
                    </a:lnB>
                    <a:solidFill>
                      <a:srgbClr val="D9D9D9"/>
                    </a:solidFill>
                  </a:tcPr>
                </a:tc>
                <a:extLst>
                  <a:ext uri="{0D108BD9-81ED-4DB2-BD59-A6C34878D82A}">
                    <a16:rowId xmlns:a16="http://schemas.microsoft.com/office/drawing/2014/main" val="10005"/>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MILLER</a:t>
                      </a:r>
                    </a:p>
                  </a:txBody>
                  <a:tcPr marL="9226" marR="9226" marT="9226"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1,127,803</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85.81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10.41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0.63</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1.31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1.43</a:t>
                      </a:r>
                    </a:p>
                  </a:txBody>
                  <a:tcPr marL="9226" marR="9226" marT="9226" marB="0" anchor="b">
                    <a:lnL>
                      <a:noFill/>
                    </a:lnL>
                    <a:lnR>
                      <a:noFill/>
                    </a:lnR>
                    <a:lnT>
                      <a:noFill/>
                    </a:lnT>
                    <a:lnB>
                      <a:noFill/>
                    </a:lnB>
                  </a:tcPr>
                </a:tc>
                <a:extLst>
                  <a:ext uri="{0D108BD9-81ED-4DB2-BD59-A6C34878D82A}">
                    <a16:rowId xmlns:a16="http://schemas.microsoft.com/office/drawing/2014/main" val="10006"/>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DAVIS</a:t>
                      </a:r>
                    </a:p>
                  </a:txBody>
                  <a:tcPr marL="9226" marR="9226" marT="9226"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1,072,335</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64.73</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30.77</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0.79</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1.73</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1.58</a:t>
                      </a:r>
                    </a:p>
                  </a:txBody>
                  <a:tcPr marL="9226" marR="9226" marT="9226"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GARCIA</a:t>
                      </a:r>
                    </a:p>
                  </a:txBody>
                  <a:tcPr marL="9226" marR="9226" marT="9226"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858,289</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6.17</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0.49</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1.43</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0.58</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0.51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90.81</a:t>
                      </a:r>
                    </a:p>
                  </a:txBody>
                  <a:tcPr marL="9226" marR="9226" marT="9226" marB="0" anchor="b">
                    <a:lnL>
                      <a:noFill/>
                    </a:lnL>
                    <a:lnR>
                      <a:noFill/>
                    </a:lnR>
                    <a:lnT>
                      <a:noFill/>
                    </a:lnT>
                    <a:lnB>
                      <a:noFill/>
                    </a:lnB>
                  </a:tcPr>
                </a:tc>
                <a:extLst>
                  <a:ext uri="{0D108BD9-81ED-4DB2-BD59-A6C34878D82A}">
                    <a16:rowId xmlns:a16="http://schemas.microsoft.com/office/drawing/2014/main" val="10008"/>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RODRIGUEZ</a:t>
                      </a:r>
                    </a:p>
                  </a:txBody>
                  <a:tcPr marL="9226" marR="9226" marT="9226"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9</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804,240</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5.52</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0.54</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0.58</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0.24</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0.41</a:t>
                      </a:r>
                    </a:p>
                  </a:txBody>
                  <a:tcPr marL="9226" marR="9226" marT="9226" marB="0"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92.7</a:t>
                      </a:r>
                    </a:p>
                  </a:txBody>
                  <a:tcPr marL="9226" marR="9226" marT="9226" marB="0" anchor="b">
                    <a:lnL>
                      <a:noFill/>
                    </a:lnL>
                    <a:lnR>
                      <a:noFill/>
                    </a:lnR>
                    <a:lnT>
                      <a:noFill/>
                    </a:lnT>
                    <a:lnB>
                      <a:noFill/>
                    </a:lnB>
                    <a:solidFill>
                      <a:srgbClr val="D9D9D9"/>
                    </a:solidFill>
                  </a:tcPr>
                </a:tc>
                <a:extLst>
                  <a:ext uri="{0D108BD9-81ED-4DB2-BD59-A6C34878D82A}">
                    <a16:rowId xmlns:a16="http://schemas.microsoft.com/office/drawing/2014/main" val="10009"/>
                  </a:ext>
                </a:extLst>
              </a:tr>
              <a:tr h="25534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WILSON</a:t>
                      </a:r>
                    </a:p>
                  </a:txBody>
                  <a:tcPr marL="9226" marR="9226" marT="9226"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10</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783,051</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69.72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25.32</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0.46</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1.03</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1.74</a:t>
                      </a:r>
                    </a:p>
                  </a:txBody>
                  <a:tcPr marL="9226" marR="9226" marT="9226" marB="0" anchor="b">
                    <a:lnL>
                      <a:noFill/>
                    </a:lnL>
                    <a:lnR>
                      <a:noFill/>
                    </a:lnR>
                    <a:lnT>
                      <a:noFill/>
                    </a:lnT>
                    <a:lnB>
                      <a:noFill/>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1.73</a:t>
                      </a:r>
                    </a:p>
                  </a:txBody>
                  <a:tcPr marL="9226" marR="9226" marT="9226"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3" name="Content Placeholder 2"/>
          <p:cNvSpPr>
            <a:spLocks noGrp="1"/>
          </p:cNvSpPr>
          <p:nvPr>
            <p:ph idx="1"/>
          </p:nvPr>
        </p:nvSpPr>
        <p:spPr>
          <a:xfrm>
            <a:off x="342900" y="1752602"/>
            <a:ext cx="8458200" cy="1833080"/>
          </a:xfrm>
        </p:spPr>
        <p:txBody>
          <a:bodyPr>
            <a:normAutofit fontScale="92500"/>
          </a:bodyPr>
          <a:lstStyle/>
          <a:p>
            <a:r>
              <a:rPr lang="en-US" sz="2200" dirty="0"/>
              <a:t>2010 US Census surname database contains all surnames applicable to 100 or more Americans, along with race-and-ethnicity percentages</a:t>
            </a:r>
          </a:p>
          <a:p>
            <a:pPr lvl="1"/>
            <a:r>
              <a:rPr lang="en-US" sz="1900" dirty="0"/>
              <a:t>2020 coming soon, we hope</a:t>
            </a:r>
          </a:p>
          <a:p>
            <a:r>
              <a:rPr lang="en-US" sz="2200" dirty="0"/>
              <a:t>These 151,671 unique surnames cover </a:t>
            </a:r>
            <a:r>
              <a:rPr lang="en-US" sz="2200" u="sng" dirty="0"/>
              <a:t>89.8%</a:t>
            </a:r>
            <a:r>
              <a:rPr lang="en-US" sz="2200" dirty="0"/>
              <a:t> of U.S. population</a:t>
            </a:r>
          </a:p>
          <a:p>
            <a:pPr lvl="1"/>
            <a:r>
              <a:rPr lang="en-US" sz="1900" dirty="0"/>
              <a:t>Special approach for rare names</a:t>
            </a:r>
          </a:p>
          <a:p>
            <a:endParaRPr lang="en-US" dirty="0"/>
          </a:p>
        </p:txBody>
      </p:sp>
      <p:sp>
        <p:nvSpPr>
          <p:cNvPr id="2" name="Title 1"/>
          <p:cNvSpPr>
            <a:spLocks noGrp="1"/>
          </p:cNvSpPr>
          <p:nvPr>
            <p:ph type="title"/>
          </p:nvPr>
        </p:nvSpPr>
        <p:spPr>
          <a:xfrm>
            <a:off x="802989" y="295866"/>
            <a:ext cx="7538021" cy="677466"/>
          </a:xfrm>
        </p:spPr>
        <p:txBody>
          <a:bodyPr>
            <a:noAutofit/>
          </a:bodyPr>
          <a:lstStyle/>
          <a:p>
            <a:r>
              <a:rPr lang="en-US" dirty="0"/>
              <a:t>Surnames Can Be Linked to Race-and-Ethnicity Probabilities</a:t>
            </a:r>
          </a:p>
        </p:txBody>
      </p:sp>
      <p:sp>
        <p:nvSpPr>
          <p:cNvPr id="6" name="Date Placeholder 4">
            <a:extLst>
              <a:ext uri="{FF2B5EF4-FFF2-40B4-BE49-F238E27FC236}">
                <a16:creationId xmlns:a16="http://schemas.microsoft.com/office/drawing/2014/main" id="{2D088FAD-5396-46B1-BE54-48140279E0C1}"/>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14756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dc_blockgroup.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590800"/>
            <a:ext cx="8204200" cy="4143375"/>
          </a:xfrm>
          <a:prstGeom prst="rect">
            <a:avLst/>
          </a:prstGeom>
        </p:spPr>
      </p:pic>
      <p:sp>
        <p:nvSpPr>
          <p:cNvPr id="2" name="Title 1"/>
          <p:cNvSpPr>
            <a:spLocks noGrp="1"/>
          </p:cNvSpPr>
          <p:nvPr>
            <p:ph type="title"/>
          </p:nvPr>
        </p:nvSpPr>
        <p:spPr>
          <a:xfrm>
            <a:off x="457200" y="425450"/>
            <a:ext cx="8229600" cy="903288"/>
          </a:xfrm>
        </p:spPr>
        <p:txBody>
          <a:bodyPr>
            <a:normAutofit fontScale="90000"/>
          </a:bodyPr>
          <a:lstStyle/>
          <a:p>
            <a:r>
              <a:rPr lang="en-US" dirty="0"/>
              <a:t>Enrollee Residential Addresses Can Also Be Linked to Race/Ethnicity Information</a:t>
            </a:r>
          </a:p>
        </p:txBody>
      </p:sp>
      <p:sp>
        <p:nvSpPr>
          <p:cNvPr id="3" name="Content Placeholder 2"/>
          <p:cNvSpPr>
            <a:spLocks noGrp="1"/>
          </p:cNvSpPr>
          <p:nvPr>
            <p:ph idx="1"/>
          </p:nvPr>
        </p:nvSpPr>
        <p:spPr>
          <a:xfrm>
            <a:off x="457200" y="1562100"/>
            <a:ext cx="8229600" cy="4525963"/>
          </a:xfrm>
        </p:spPr>
        <p:txBody>
          <a:bodyPr/>
          <a:lstStyle/>
          <a:p>
            <a:r>
              <a:rPr lang="en-US" dirty="0"/>
              <a:t>Enrollee addresses are “geocoded” to identify each enrollee’s </a:t>
            </a:r>
            <a:r>
              <a:rPr lang="en-US" i="1" dirty="0"/>
              <a:t>census block group</a:t>
            </a:r>
          </a:p>
        </p:txBody>
      </p:sp>
      <p:sp>
        <p:nvSpPr>
          <p:cNvPr id="5" name="Slide Number Placeholder 4"/>
          <p:cNvSpPr>
            <a:spLocks noGrp="1"/>
          </p:cNvSpPr>
          <p:nvPr>
            <p:ph type="sldNum" sz="quarter" idx="12"/>
          </p:nvPr>
        </p:nvSpPr>
        <p:spPr/>
        <p:txBody>
          <a:bodyPr/>
          <a:lstStyle/>
          <a:p>
            <a:fld id="{3D2239C6-D0EB-3440-A6A2-67F46B28C51D}" type="slidenum">
              <a:rPr lang="en-US" smtClean="0"/>
              <a:pPr/>
              <a:t>11</a:t>
            </a:fld>
            <a:endParaRPr lang="en-US" dirty="0"/>
          </a:p>
        </p:txBody>
      </p:sp>
      <p:graphicFrame>
        <p:nvGraphicFramePr>
          <p:cNvPr id="7" name="Table 6"/>
          <p:cNvGraphicFramePr>
            <a:graphicFrameLocks noGrp="1"/>
          </p:cNvGraphicFramePr>
          <p:nvPr/>
        </p:nvGraphicFramePr>
        <p:xfrm>
          <a:off x="1993900" y="2641600"/>
          <a:ext cx="6921500" cy="1116403"/>
        </p:xfrm>
        <a:graphic>
          <a:graphicData uri="http://schemas.openxmlformats.org/drawingml/2006/table">
            <a:tbl>
              <a:tblPr/>
              <a:tblGrid>
                <a:gridCol w="1257300">
                  <a:extLst>
                    <a:ext uri="{9D8B030D-6E8A-4147-A177-3AD203B41FA5}">
                      <a16:colId xmlns:a16="http://schemas.microsoft.com/office/drawing/2014/main" val="20000"/>
                    </a:ext>
                  </a:extLst>
                </a:gridCol>
                <a:gridCol w="996950">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3450">
                  <a:extLst>
                    <a:ext uri="{9D8B030D-6E8A-4147-A177-3AD203B41FA5}">
                      <a16:colId xmlns:a16="http://schemas.microsoft.com/office/drawing/2014/main" val="20005"/>
                    </a:ext>
                  </a:extLst>
                </a:gridCol>
                <a:gridCol w="933450">
                  <a:extLst>
                    <a:ext uri="{9D8B030D-6E8A-4147-A177-3AD203B41FA5}">
                      <a16:colId xmlns:a16="http://schemas.microsoft.com/office/drawing/2014/main" val="20006"/>
                    </a:ext>
                  </a:extLst>
                </a:gridCol>
              </a:tblGrid>
              <a:tr h="172219">
                <a:tc>
                  <a:txBody>
                    <a:bodyPr/>
                    <a:lstStyle/>
                    <a:p>
                      <a:pPr algn="l" fontAlgn="b"/>
                      <a:r>
                        <a:rPr lang="en-US" sz="1400" b="1" i="0" u="none" strike="noStrike" dirty="0">
                          <a:solidFill>
                            <a:srgbClr val="000000"/>
                          </a:solidFill>
                          <a:effectLst/>
                          <a:latin typeface="Arial"/>
                          <a:cs typeface="Arial"/>
                        </a:rPr>
                        <a:t>Block</a:t>
                      </a:r>
                      <a:r>
                        <a:rPr lang="en-US" sz="1400" b="1" i="0" u="none" strike="noStrike" baseline="0" dirty="0">
                          <a:solidFill>
                            <a:srgbClr val="000000"/>
                          </a:solidFill>
                          <a:effectLst/>
                          <a:latin typeface="Arial"/>
                          <a:cs typeface="Arial"/>
                        </a:rPr>
                        <a:t> group</a:t>
                      </a:r>
                      <a:endParaRPr lang="en-US" sz="1400" b="1" i="0" u="none" strike="noStrike" dirty="0">
                        <a:solidFill>
                          <a:srgbClr val="000000"/>
                        </a:solidFill>
                        <a:effectLst/>
                        <a:latin typeface="Arial"/>
                        <a:cs typeface="Arial"/>
                      </a:endParaRP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white</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black</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api</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aian</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2prace</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Arial"/>
                          <a:cs typeface="Arial"/>
                        </a:rPr>
                        <a:t>n_</a:t>
                      </a:r>
                    </a:p>
                    <a:p>
                      <a:pPr algn="r" fontAlgn="b"/>
                      <a:r>
                        <a:rPr lang="en-US" sz="1400" b="1" i="0" u="none" strike="noStrike" dirty="0">
                          <a:solidFill>
                            <a:srgbClr val="000000"/>
                          </a:solidFill>
                          <a:effectLst/>
                          <a:latin typeface="Arial"/>
                          <a:cs typeface="Arial"/>
                        </a:rPr>
                        <a:t>Hispanic</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2219">
                <a:tc>
                  <a:txBody>
                    <a:bodyPr/>
                    <a:lstStyle/>
                    <a:p>
                      <a:pPr algn="l" fontAlgn="b"/>
                      <a:r>
                        <a:rPr lang="en-US" sz="1400" b="0" i="0" u="none" strike="noStrike" dirty="0">
                          <a:solidFill>
                            <a:srgbClr val="000000"/>
                          </a:solidFill>
                          <a:effectLst/>
                          <a:latin typeface="Arial"/>
                          <a:cs typeface="Arial"/>
                        </a:rPr>
                        <a:t>110010053012</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955</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41</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90</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2</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34</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70</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2219">
                <a:tc>
                  <a:txBody>
                    <a:bodyPr/>
                    <a:lstStyle/>
                    <a:p>
                      <a:pPr algn="l" fontAlgn="b"/>
                      <a:r>
                        <a:rPr lang="en-US" sz="1400" b="0" i="0" u="none" strike="noStrike" dirty="0">
                          <a:solidFill>
                            <a:srgbClr val="000000"/>
                          </a:solidFill>
                          <a:effectLst/>
                          <a:latin typeface="Arial"/>
                          <a:cs typeface="Arial"/>
                        </a:rPr>
                        <a:t>110010052012</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576</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101</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34</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1</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12</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60</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2219">
                <a:tc>
                  <a:txBody>
                    <a:bodyPr/>
                    <a:lstStyle/>
                    <a:p>
                      <a:pPr algn="l" fontAlgn="b"/>
                      <a:r>
                        <a:rPr lang="en-US" sz="1400" b="0" i="0" u="none" strike="noStrike" dirty="0">
                          <a:solidFill>
                            <a:srgbClr val="000000"/>
                          </a:solidFill>
                          <a:effectLst/>
                          <a:latin typeface="Arial"/>
                          <a:cs typeface="Arial"/>
                        </a:rPr>
                        <a:t>overall</a:t>
                      </a:r>
                    </a:p>
                  </a:txBody>
                  <a:tcPr marL="12301" marR="12301" marT="12301"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197,312,110</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37,910,674</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15,140,999</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2,253,108</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5,610,074</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a:cs typeface="Arial"/>
                        </a:rPr>
                        <a:t>50,477,594</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8" name="Straight Arrow Connector 7"/>
          <p:cNvCxnSpPr/>
          <p:nvPr/>
        </p:nvCxnSpPr>
        <p:spPr>
          <a:xfrm flipH="1" flipV="1">
            <a:off x="2717800" y="3352800"/>
            <a:ext cx="825500" cy="939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3238500" y="3492500"/>
            <a:ext cx="1803400" cy="711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6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450"/>
            <a:ext cx="8229600" cy="903288"/>
          </a:xfrm>
        </p:spPr>
        <p:txBody>
          <a:bodyPr>
            <a:normAutofit fontScale="90000"/>
          </a:bodyPr>
          <a:lstStyle/>
          <a:p>
            <a:r>
              <a:rPr lang="en-US" dirty="0"/>
              <a:t>We Combine Both Sources of Information</a:t>
            </a:r>
          </a:p>
        </p:txBody>
      </p:sp>
      <p:sp>
        <p:nvSpPr>
          <p:cNvPr id="3" name="Content Placeholder 2"/>
          <p:cNvSpPr>
            <a:spLocks noGrp="1"/>
          </p:cNvSpPr>
          <p:nvPr>
            <p:ph idx="1"/>
          </p:nvPr>
        </p:nvSpPr>
        <p:spPr>
          <a:xfrm>
            <a:off x="457200" y="1625600"/>
            <a:ext cx="8229600" cy="4525963"/>
          </a:xfrm>
        </p:spPr>
        <p:txBody>
          <a:bodyPr/>
          <a:lstStyle/>
          <a:p>
            <a:r>
              <a:rPr lang="en-US" dirty="0"/>
              <a:t>Initial probabilities based on block group are “updated” using information on surname r/e</a:t>
            </a:r>
          </a:p>
        </p:txBody>
      </p:sp>
      <p:sp>
        <p:nvSpPr>
          <p:cNvPr id="5" name="Slide Number Placeholder 4"/>
          <p:cNvSpPr>
            <a:spLocks noGrp="1"/>
          </p:cNvSpPr>
          <p:nvPr>
            <p:ph type="sldNum" sz="quarter" idx="12"/>
          </p:nvPr>
        </p:nvSpPr>
        <p:spPr/>
        <p:txBody>
          <a:bodyPr/>
          <a:lstStyle/>
          <a:p>
            <a:fld id="{3D2239C6-D0EB-3440-A6A2-67F46B28C51D}" type="slidenum">
              <a:rPr lang="en-US" smtClean="0"/>
              <a:pPr/>
              <a:t>12</a:t>
            </a:fld>
            <a:endParaRPr lang="en-US" dirty="0"/>
          </a:p>
        </p:txBody>
      </p:sp>
      <p:sp>
        <p:nvSpPr>
          <p:cNvPr id="4" name="TextBox 3"/>
          <p:cNvSpPr txBox="1"/>
          <p:nvPr/>
        </p:nvSpPr>
        <p:spPr>
          <a:xfrm>
            <a:off x="1765300" y="2679700"/>
            <a:ext cx="2235200" cy="923330"/>
          </a:xfrm>
          <a:prstGeom prst="rect">
            <a:avLst/>
          </a:prstGeom>
          <a:noFill/>
        </p:spPr>
        <p:txBody>
          <a:bodyPr wrap="square" rtlCol="0">
            <a:spAutoFit/>
          </a:bodyPr>
          <a:lstStyle/>
          <a:p>
            <a:r>
              <a:rPr lang="en-US" dirty="0"/>
              <a:t>Six </a:t>
            </a:r>
            <a:r>
              <a:rPr lang="en-US" b="1" dirty="0"/>
              <a:t>surname</a:t>
            </a:r>
            <a:r>
              <a:rPr lang="en-US" dirty="0"/>
              <a:t>-based probabilities</a:t>
            </a:r>
          </a:p>
          <a:p>
            <a:r>
              <a:rPr lang="en-US" dirty="0"/>
              <a:t>(“prior” probabilities)</a:t>
            </a:r>
          </a:p>
        </p:txBody>
      </p:sp>
      <p:sp>
        <p:nvSpPr>
          <p:cNvPr id="8" name="TextBox 7"/>
          <p:cNvSpPr txBox="1"/>
          <p:nvPr/>
        </p:nvSpPr>
        <p:spPr>
          <a:xfrm>
            <a:off x="5105400" y="2679700"/>
            <a:ext cx="1866900" cy="923330"/>
          </a:xfrm>
          <a:prstGeom prst="rect">
            <a:avLst/>
          </a:prstGeom>
          <a:noFill/>
        </p:spPr>
        <p:txBody>
          <a:bodyPr wrap="square" rtlCol="0">
            <a:spAutoFit/>
          </a:bodyPr>
          <a:lstStyle/>
          <a:p>
            <a:r>
              <a:rPr lang="en-US" b="1" dirty="0"/>
              <a:t>Block group </a:t>
            </a:r>
            <a:r>
              <a:rPr lang="en-US" dirty="0"/>
              <a:t>level race/ethnicity tabulations</a:t>
            </a:r>
          </a:p>
        </p:txBody>
      </p:sp>
      <p:sp>
        <p:nvSpPr>
          <p:cNvPr id="9" name="TextBox 8"/>
          <p:cNvSpPr txBox="1"/>
          <p:nvPr/>
        </p:nvSpPr>
        <p:spPr>
          <a:xfrm>
            <a:off x="3429000" y="4210566"/>
            <a:ext cx="1752600" cy="369332"/>
          </a:xfrm>
          <a:prstGeom prst="rect">
            <a:avLst/>
          </a:prstGeom>
          <a:noFill/>
        </p:spPr>
        <p:txBody>
          <a:bodyPr wrap="square" rtlCol="0">
            <a:spAutoFit/>
          </a:bodyPr>
          <a:lstStyle/>
          <a:p>
            <a:pPr algn="ctr"/>
            <a:r>
              <a:rPr lang="en-US" dirty="0"/>
              <a:t>Bayes’ Theorem</a:t>
            </a:r>
          </a:p>
        </p:txBody>
      </p:sp>
      <p:sp>
        <p:nvSpPr>
          <p:cNvPr id="10" name="TextBox 9"/>
          <p:cNvSpPr txBox="1"/>
          <p:nvPr/>
        </p:nvSpPr>
        <p:spPr>
          <a:xfrm>
            <a:off x="3429000" y="5036066"/>
            <a:ext cx="1752600" cy="646331"/>
          </a:xfrm>
          <a:prstGeom prst="rect">
            <a:avLst/>
          </a:prstGeom>
          <a:solidFill>
            <a:schemeClr val="accent6">
              <a:lumMod val="60000"/>
              <a:lumOff val="40000"/>
            </a:schemeClr>
          </a:solidFill>
        </p:spPr>
        <p:txBody>
          <a:bodyPr wrap="square" rtlCol="0">
            <a:spAutoFit/>
          </a:bodyPr>
          <a:lstStyle/>
          <a:p>
            <a:pPr algn="ctr"/>
            <a:r>
              <a:rPr lang="en-US" b="1" dirty="0"/>
              <a:t>Six “posterior” probabilities</a:t>
            </a:r>
          </a:p>
        </p:txBody>
      </p:sp>
      <p:cxnSp>
        <p:nvCxnSpPr>
          <p:cNvPr id="12" name="Straight Arrow Connector 11"/>
          <p:cNvCxnSpPr>
            <a:stCxn id="4" idx="2"/>
            <a:endCxn id="9" idx="0"/>
          </p:cNvCxnSpPr>
          <p:nvPr/>
        </p:nvCxnSpPr>
        <p:spPr>
          <a:xfrm>
            <a:off x="2882900" y="3603030"/>
            <a:ext cx="1422400" cy="607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2"/>
            <a:endCxn id="9" idx="0"/>
          </p:cNvCxnSpPr>
          <p:nvPr/>
        </p:nvCxnSpPr>
        <p:spPr>
          <a:xfrm flipH="1">
            <a:off x="4305300" y="3603030"/>
            <a:ext cx="1733550" cy="607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2"/>
            <a:endCxn id="10" idx="0"/>
          </p:cNvCxnSpPr>
          <p:nvPr/>
        </p:nvCxnSpPr>
        <p:spPr>
          <a:xfrm>
            <a:off x="4305300" y="4579898"/>
            <a:ext cx="0" cy="456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nvGraphicFramePr>
        <p:xfrm>
          <a:off x="1117601" y="5908466"/>
          <a:ext cx="6718299" cy="451322"/>
        </p:xfrm>
        <a:graphic>
          <a:graphicData uri="http://schemas.openxmlformats.org/drawingml/2006/table">
            <a:tbl>
              <a:tblPr/>
              <a:tblGrid>
                <a:gridCol w="1117601">
                  <a:extLst>
                    <a:ext uri="{9D8B030D-6E8A-4147-A177-3AD203B41FA5}">
                      <a16:colId xmlns:a16="http://schemas.microsoft.com/office/drawing/2014/main" val="20000"/>
                    </a:ext>
                  </a:extLst>
                </a:gridCol>
                <a:gridCol w="839709">
                  <a:extLst>
                    <a:ext uri="{9D8B030D-6E8A-4147-A177-3AD203B41FA5}">
                      <a16:colId xmlns:a16="http://schemas.microsoft.com/office/drawing/2014/main" val="20001"/>
                    </a:ext>
                  </a:extLst>
                </a:gridCol>
                <a:gridCol w="839709">
                  <a:extLst>
                    <a:ext uri="{9D8B030D-6E8A-4147-A177-3AD203B41FA5}">
                      <a16:colId xmlns:a16="http://schemas.microsoft.com/office/drawing/2014/main" val="20002"/>
                    </a:ext>
                  </a:extLst>
                </a:gridCol>
                <a:gridCol w="839709">
                  <a:extLst>
                    <a:ext uri="{9D8B030D-6E8A-4147-A177-3AD203B41FA5}">
                      <a16:colId xmlns:a16="http://schemas.microsoft.com/office/drawing/2014/main" val="20003"/>
                    </a:ext>
                  </a:extLst>
                </a:gridCol>
                <a:gridCol w="839709">
                  <a:extLst>
                    <a:ext uri="{9D8B030D-6E8A-4147-A177-3AD203B41FA5}">
                      <a16:colId xmlns:a16="http://schemas.microsoft.com/office/drawing/2014/main" val="20004"/>
                    </a:ext>
                  </a:extLst>
                </a:gridCol>
                <a:gridCol w="984562">
                  <a:extLst>
                    <a:ext uri="{9D8B030D-6E8A-4147-A177-3AD203B41FA5}">
                      <a16:colId xmlns:a16="http://schemas.microsoft.com/office/drawing/2014/main" val="20005"/>
                    </a:ext>
                  </a:extLst>
                </a:gridCol>
                <a:gridCol w="1257300">
                  <a:extLst>
                    <a:ext uri="{9D8B030D-6E8A-4147-A177-3AD203B41FA5}">
                      <a16:colId xmlns:a16="http://schemas.microsoft.com/office/drawing/2014/main" val="20006"/>
                    </a:ext>
                  </a:extLst>
                </a:gridCol>
              </a:tblGrid>
              <a:tr h="172219">
                <a:tc>
                  <a:txBody>
                    <a:bodyPr/>
                    <a:lstStyle/>
                    <a:p>
                      <a:pPr algn="l" fontAlgn="b"/>
                      <a:r>
                        <a:rPr lang="en-US" sz="1400" b="1" i="0" u="none" strike="noStrike" dirty="0">
                          <a:solidFill>
                            <a:srgbClr val="000000"/>
                          </a:solidFill>
                          <a:effectLst/>
                          <a:latin typeface="Arial"/>
                        </a:rPr>
                        <a:t>Enrollee</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White</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Black</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API</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AIAN</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Multi</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Hispanic</a:t>
                      </a:r>
                    </a:p>
                  </a:txBody>
                  <a:tcPr marL="12301" marR="12301" marT="12301"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72219">
                <a:tc>
                  <a:txBody>
                    <a:bodyPr/>
                    <a:lstStyle/>
                    <a:p>
                      <a:pPr algn="l" fontAlgn="b"/>
                      <a:r>
                        <a:rPr lang="en-US" sz="1400" b="0" i="0" u="none" strike="noStrike" dirty="0">
                          <a:solidFill>
                            <a:srgbClr val="000000"/>
                          </a:solidFill>
                          <a:effectLst/>
                          <a:latin typeface="Arial"/>
                        </a:rPr>
                        <a:t>001</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0.21</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0.68</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0.02</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0.07</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0.01</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r" fontAlgn="b"/>
                      <a:r>
                        <a:rPr lang="en-US" sz="1400" b="0" i="0" u="none" strike="noStrike" dirty="0">
                          <a:solidFill>
                            <a:srgbClr val="000000"/>
                          </a:solidFill>
                          <a:effectLst/>
                          <a:latin typeface="Arial"/>
                        </a:rPr>
                        <a:t>0.01</a:t>
                      </a:r>
                    </a:p>
                  </a:txBody>
                  <a:tcPr marL="12301" marR="12301" marT="12301" marB="0" anchor="b">
                    <a:lnL>
                      <a:noFill/>
                    </a:lnL>
                    <a:lnR>
                      <a:noFill/>
                    </a:lnR>
                    <a:lnT w="12700" cap="flat" cmpd="sng" algn="ctr">
                      <a:solidFill>
                        <a:scrgbClr r="0" g="0" b="0"/>
                      </a:solidFill>
                      <a:prstDash val="solid"/>
                      <a:round/>
                      <a:headEnd type="none" w="med" len="med"/>
                      <a:tailEnd type="none" w="med" len="med"/>
                    </a:lnT>
                    <a:lnB>
                      <a:noFill/>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352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6C0E15-9F81-4E58-86B3-62BB71CD8A5C}"/>
              </a:ext>
            </a:extLst>
          </p:cNvPr>
          <p:cNvSpPr txBox="1"/>
          <p:nvPr/>
        </p:nvSpPr>
        <p:spPr>
          <a:xfrm>
            <a:off x="2486415" y="4698069"/>
            <a:ext cx="4099610" cy="1007968"/>
          </a:xfrm>
          <a:prstGeom prst="rect">
            <a:avLst/>
          </a:prstGeom>
          <a:noFill/>
        </p:spPr>
        <p:txBody>
          <a:bodyPr wrap="square" rtlCol="0">
            <a:spAutoFit/>
          </a:bodyPr>
          <a:lstStyle/>
          <a:p>
            <a:pPr fontAlgn="t"/>
            <a:r>
              <a:rPr lang="en-US" sz="1600" dirty="0">
                <a:latin typeface="Arial" panose="020B0604020202020204" pitchFamily="34" charset="0"/>
                <a:cs typeface="Arial" panose="020B0604020202020204" pitchFamily="34" charset="0"/>
              </a:rPr>
              <a:t>Example:</a:t>
            </a:r>
            <a:endParaRPr lang="en-US" sz="1500" dirty="0">
              <a:latin typeface="Arial" panose="020B0604020202020204" pitchFamily="34" charset="0"/>
              <a:cs typeface="Arial" panose="020B0604020202020204" pitchFamily="34" charset="0"/>
            </a:endParaRPr>
          </a:p>
          <a:p>
            <a:pPr fontAlgn="t"/>
            <a:r>
              <a:rPr lang="en-US" sz="1500" dirty="0">
                <a:latin typeface="Arial" panose="020B0604020202020204" pitchFamily="34" charset="0"/>
                <a:cs typeface="Arial" panose="020B0604020202020204" pitchFamily="34" charset="0"/>
              </a:rPr>
              <a:t>John Lee, 1501 Eastern Blvd, Montgomery, AL 36117</a:t>
            </a:r>
          </a:p>
          <a:p>
            <a:endParaRPr lang="en-US" sz="135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D2239C6-D0EB-3440-A6A2-67F46B28C51D}" type="slidenum">
              <a:rPr lang="en-US" smtClean="0"/>
              <a:pPr/>
              <a:t>13</a:t>
            </a:fld>
            <a:endParaRPr lang="en-US" dirty="0"/>
          </a:p>
        </p:txBody>
      </p:sp>
      <p:sp>
        <p:nvSpPr>
          <p:cNvPr id="9" name="Oval 8">
            <a:extLst>
              <a:ext uri="{FF2B5EF4-FFF2-40B4-BE49-F238E27FC236}">
                <a16:creationId xmlns:a16="http://schemas.microsoft.com/office/drawing/2014/main" id="{C1F33052-4200-4B16-8187-99EB6DAFA5D6}"/>
              </a:ext>
            </a:extLst>
          </p:cNvPr>
          <p:cNvSpPr/>
          <p:nvPr/>
        </p:nvSpPr>
        <p:spPr>
          <a:xfrm>
            <a:off x="3356158" y="4953710"/>
            <a:ext cx="3127811" cy="316996"/>
          </a:xfrm>
          <a:prstGeom prst="ellipse">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reeform 8">
            <a:extLst>
              <a:ext uri="{FF2B5EF4-FFF2-40B4-BE49-F238E27FC236}">
                <a16:creationId xmlns:a16="http://schemas.microsoft.com/office/drawing/2014/main" id="{4BC674C2-E19B-461D-9F2B-7177DF01CA6A}"/>
              </a:ext>
            </a:extLst>
          </p:cNvPr>
          <p:cNvSpPr/>
          <p:nvPr/>
        </p:nvSpPr>
        <p:spPr>
          <a:xfrm>
            <a:off x="767004" y="3531745"/>
            <a:ext cx="2589153" cy="1551531"/>
          </a:xfrm>
          <a:custGeom>
            <a:avLst/>
            <a:gdLst>
              <a:gd name="connsiteX0" fmla="*/ 2611133 w 2611133"/>
              <a:gd name="connsiteY0" fmla="*/ 1565754 h 1565754"/>
              <a:gd name="connsiteX1" fmla="*/ 93402 w 2611133"/>
              <a:gd name="connsiteY1" fmla="*/ 588723 h 1565754"/>
              <a:gd name="connsiteX2" fmla="*/ 782333 w 2611133"/>
              <a:gd name="connsiteY2" fmla="*/ 0 h 1565754"/>
            </a:gdLst>
            <a:ahLst/>
            <a:cxnLst>
              <a:cxn ang="0">
                <a:pos x="connsiteX0" y="connsiteY0"/>
              </a:cxn>
              <a:cxn ang="0">
                <a:pos x="connsiteX1" y="connsiteY1"/>
              </a:cxn>
              <a:cxn ang="0">
                <a:pos x="connsiteX2" y="connsiteY2"/>
              </a:cxn>
            </a:cxnLst>
            <a:rect l="l" t="t" r="r" b="b"/>
            <a:pathLst>
              <a:path w="2611133" h="1565754">
                <a:moveTo>
                  <a:pt x="2611133" y="1565754"/>
                </a:moveTo>
                <a:cubicBezTo>
                  <a:pt x="1504667" y="1207718"/>
                  <a:pt x="398202" y="849682"/>
                  <a:pt x="93402" y="588723"/>
                </a:cubicBezTo>
                <a:cubicBezTo>
                  <a:pt x="-211398" y="327764"/>
                  <a:pt x="285467" y="163882"/>
                  <a:pt x="78233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4" name="Content Placeholder 4">
            <a:extLst>
              <a:ext uri="{FF2B5EF4-FFF2-40B4-BE49-F238E27FC236}">
                <a16:creationId xmlns:a16="http://schemas.microsoft.com/office/drawing/2014/main" id="{F19448EC-7C0A-4F17-B91E-6C1C3E5AD926}"/>
              </a:ext>
            </a:extLst>
          </p:cNvPr>
          <p:cNvGraphicFramePr>
            <a:graphicFrameLocks noGrp="1"/>
          </p:cNvGraphicFramePr>
          <p:nvPr>
            <p:ph idx="1"/>
            <p:extLst>
              <p:ext uri="{D42A27DB-BD31-4B8C-83A1-F6EECF244321}">
                <p14:modId xmlns:p14="http://schemas.microsoft.com/office/powerpoint/2010/main" val="1162015998"/>
              </p:ext>
            </p:extLst>
          </p:nvPr>
        </p:nvGraphicFramePr>
        <p:xfrm>
          <a:off x="1353936" y="1798114"/>
          <a:ext cx="6364569" cy="2611401"/>
        </p:xfrm>
        <a:graphic>
          <a:graphicData uri="http://schemas.openxmlformats.org/drawingml/2006/table">
            <a:tbl>
              <a:tblPr firstRow="1">
                <a:tableStyleId>{5C22544A-7EE6-4342-B048-85BDC9FD1C3A}</a:tableStyleId>
              </a:tblPr>
              <a:tblGrid>
                <a:gridCol w="1325130">
                  <a:extLst>
                    <a:ext uri="{9D8B030D-6E8A-4147-A177-3AD203B41FA5}">
                      <a16:colId xmlns:a16="http://schemas.microsoft.com/office/drawing/2014/main" val="20000"/>
                    </a:ext>
                  </a:extLst>
                </a:gridCol>
                <a:gridCol w="662958">
                  <a:extLst>
                    <a:ext uri="{9D8B030D-6E8A-4147-A177-3AD203B41FA5}">
                      <a16:colId xmlns:a16="http://schemas.microsoft.com/office/drawing/2014/main" val="20001"/>
                    </a:ext>
                  </a:extLst>
                </a:gridCol>
                <a:gridCol w="861257">
                  <a:extLst>
                    <a:ext uri="{9D8B030D-6E8A-4147-A177-3AD203B41FA5}">
                      <a16:colId xmlns:a16="http://schemas.microsoft.com/office/drawing/2014/main" val="20002"/>
                    </a:ext>
                  </a:extLst>
                </a:gridCol>
                <a:gridCol w="857946">
                  <a:extLst>
                    <a:ext uri="{9D8B030D-6E8A-4147-A177-3AD203B41FA5}">
                      <a16:colId xmlns:a16="http://schemas.microsoft.com/office/drawing/2014/main" val="20003"/>
                    </a:ext>
                  </a:extLst>
                </a:gridCol>
                <a:gridCol w="861257">
                  <a:extLst>
                    <a:ext uri="{9D8B030D-6E8A-4147-A177-3AD203B41FA5}">
                      <a16:colId xmlns:a16="http://schemas.microsoft.com/office/drawing/2014/main" val="20004"/>
                    </a:ext>
                  </a:extLst>
                </a:gridCol>
                <a:gridCol w="861257">
                  <a:extLst>
                    <a:ext uri="{9D8B030D-6E8A-4147-A177-3AD203B41FA5}">
                      <a16:colId xmlns:a16="http://schemas.microsoft.com/office/drawing/2014/main" val="20005"/>
                    </a:ext>
                  </a:extLst>
                </a:gridCol>
                <a:gridCol w="934764">
                  <a:extLst>
                    <a:ext uri="{9D8B030D-6E8A-4147-A177-3AD203B41FA5}">
                      <a16:colId xmlns:a16="http://schemas.microsoft.com/office/drawing/2014/main" val="20006"/>
                    </a:ext>
                  </a:extLst>
                </a:gridCol>
              </a:tblGrid>
              <a:tr h="354849">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6">
                  <a:txBody>
                    <a:bodyPr/>
                    <a:lstStyle/>
                    <a:p>
                      <a:pPr marL="0" marR="0" algn="ctr">
                        <a:lnSpc>
                          <a:spcPct val="115000"/>
                        </a:lnSpc>
                        <a:spcBef>
                          <a:spcPts val="0"/>
                        </a:spcBef>
                        <a:spcAft>
                          <a:spcPts val="0"/>
                        </a:spcAft>
                      </a:pPr>
                      <a:r>
                        <a:rPr lang="en-US" sz="1100" b="1" spc="-5" dirty="0">
                          <a:solidFill>
                            <a:schemeClr val="tx1"/>
                          </a:solidFill>
                          <a:effectLst/>
                          <a:latin typeface="Arial" panose="020B0604020202020204" pitchFamily="34" charset="0"/>
                          <a:cs typeface="Arial" panose="020B0604020202020204" pitchFamily="34" charset="0"/>
                        </a:rPr>
                        <a:t>Probability of Belonging to a Specific Racial/Ethnic Group</a:t>
                      </a:r>
                      <a:endParaRPr lang="en-US" sz="1100" b="1" dirty="0">
                        <a:solidFill>
                          <a:schemeClr val="tx1"/>
                        </a:solidFill>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3273">
                <a:tc>
                  <a:txBody>
                    <a:bodyPr/>
                    <a:lstStyle/>
                    <a:p>
                      <a:pPr marL="0" marR="167640" algn="ctr">
                        <a:lnSpc>
                          <a:spcPts val="1370"/>
                        </a:lnSpc>
                        <a:spcBef>
                          <a:spcPts val="0"/>
                        </a:spcBef>
                        <a:spcAft>
                          <a:spcPts val="0"/>
                        </a:spcAft>
                      </a:pPr>
                      <a:r>
                        <a:rPr lang="en-US" sz="1100" b="1" dirty="0">
                          <a:effectLst/>
                          <a:latin typeface="Arial" panose="020B0604020202020204" pitchFamily="34" charset="0"/>
                          <a:ea typeface="+mn-ea"/>
                          <a:cs typeface="Arial" panose="020B0604020202020204" pitchFamily="34" charset="0"/>
                        </a:rPr>
                        <a:t>Block</a:t>
                      </a:r>
                      <a:r>
                        <a:rPr lang="en-US" sz="1100" b="1" baseline="0" dirty="0">
                          <a:effectLst/>
                          <a:latin typeface="Arial" panose="020B0604020202020204" pitchFamily="34" charset="0"/>
                          <a:ea typeface="+mn-ea"/>
                          <a:cs typeface="Arial" panose="020B0604020202020204" pitchFamily="34" charset="0"/>
                        </a:rPr>
                        <a:t> Group</a:t>
                      </a:r>
                      <a:endParaRPr lang="en-US" sz="1100" b="1" dirty="0">
                        <a:effectLst/>
                        <a:latin typeface="Arial" panose="020B0604020202020204" pitchFamily="34" charset="0"/>
                        <a:ea typeface="Times New Roman"/>
                        <a:cs typeface="Arial" panose="020B0604020202020204" pitchFamily="34" charset="0"/>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spc="-5" dirty="0">
                          <a:effectLst/>
                          <a:latin typeface="Arial" panose="020B0604020202020204" pitchFamily="34" charset="0"/>
                          <a:cs typeface="Arial" panose="020B0604020202020204" pitchFamily="34" charset="0"/>
                        </a:rPr>
                        <a:t>AI/AN</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Asian</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Black</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spc="-35" dirty="0">
                          <a:effectLst/>
                          <a:latin typeface="Arial" panose="020B0604020202020204" pitchFamily="34" charset="0"/>
                          <a:cs typeface="Arial" panose="020B0604020202020204" pitchFamily="34" charset="0"/>
                        </a:rPr>
                        <a:t>Hispanic</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White</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100" b="1" spc="-45" dirty="0">
                          <a:effectLst/>
                          <a:latin typeface="Arial" panose="020B0604020202020204" pitchFamily="34" charset="0"/>
                          <a:cs typeface="Arial" panose="020B0604020202020204" pitchFamily="34" charset="0"/>
                        </a:rPr>
                        <a:t>Multiracial</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559576">
                <a:tc>
                  <a:txBody>
                    <a:bodyPr/>
                    <a:lstStyle/>
                    <a:p>
                      <a:pPr marL="0" marR="0" algn="ctr">
                        <a:lnSpc>
                          <a:spcPct val="115000"/>
                        </a:lnSpc>
                        <a:spcBef>
                          <a:spcPts val="0"/>
                        </a:spcBef>
                        <a:spcAft>
                          <a:spcPts val="0"/>
                        </a:spcAft>
                      </a:pPr>
                      <a:r>
                        <a:rPr lang="en-US" sz="1100" dirty="0">
                          <a:effectLst/>
                          <a:latin typeface="Arial" panose="020B0604020202020204" pitchFamily="34" charset="0"/>
                          <a:ea typeface="+mn-ea"/>
                          <a:cs typeface="Arial" panose="020B0604020202020204" pitchFamily="34" charset="0"/>
                        </a:rPr>
                        <a:t>1012</a:t>
                      </a:r>
                      <a:endParaRPr lang="en-US" sz="11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0.1</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0.3</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0.1</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0.5</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4127">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a:cs typeface="Arial" panose="020B0604020202020204" pitchFamily="34" charset="0"/>
                        </a:rPr>
                        <a:t>1223</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0.05</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0.6</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0.20</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0.15</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a:t>
                      </a:r>
                      <a:endParaRPr lang="en-US" sz="14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59576">
                <a:tc>
                  <a:txBody>
                    <a:bodyPr/>
                    <a:lstStyle/>
                    <a:p>
                      <a:pPr marL="0" marR="0" algn="ctr">
                        <a:lnSpc>
                          <a:spcPct val="115000"/>
                        </a:lnSpc>
                        <a:spcBef>
                          <a:spcPts val="0"/>
                        </a:spcBef>
                        <a:spcAft>
                          <a:spcPts val="0"/>
                        </a:spcAft>
                      </a:pPr>
                      <a:r>
                        <a:rPr lang="en-US" sz="1100" dirty="0">
                          <a:effectLst/>
                          <a:latin typeface="Arial" panose="020B0604020202020204" pitchFamily="34" charset="0"/>
                          <a:ea typeface="+mn-ea"/>
                          <a:cs typeface="Arial" panose="020B0604020202020204" pitchFamily="34" charset="0"/>
                        </a:rPr>
                        <a:t>1056</a:t>
                      </a:r>
                      <a:endParaRPr lang="en-US" sz="11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0.1</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0.3</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0.2</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0.4</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0</a:t>
                      </a:r>
                      <a:endParaRPr lang="en-US" sz="11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Title 6">
            <a:extLst>
              <a:ext uri="{FF2B5EF4-FFF2-40B4-BE49-F238E27FC236}">
                <a16:creationId xmlns:a16="http://schemas.microsoft.com/office/drawing/2014/main" id="{2F2BE62C-CA86-4614-8FDA-CD2E06D371A2}"/>
              </a:ext>
            </a:extLst>
          </p:cNvPr>
          <p:cNvSpPr>
            <a:spLocks noGrp="1"/>
          </p:cNvSpPr>
          <p:nvPr>
            <p:ph type="title"/>
          </p:nvPr>
        </p:nvSpPr>
        <p:spPr>
          <a:xfrm>
            <a:off x="342900" y="32655"/>
            <a:ext cx="8458200" cy="1371600"/>
          </a:xfrm>
        </p:spPr>
        <p:txBody>
          <a:bodyPr/>
          <a:lstStyle/>
          <a:p>
            <a:r>
              <a:rPr lang="en-US" sz="2200" dirty="0">
                <a:cs typeface="Arial"/>
              </a:rPr>
              <a:t>Census Block Group Files Provide Proportions of Residents Belonging to Each Racial-and-Ethnic Group</a:t>
            </a:r>
            <a:br>
              <a:rPr lang="en-US" sz="2200" dirty="0">
                <a:cs typeface="Arial"/>
              </a:rPr>
            </a:br>
            <a:r>
              <a:rPr lang="en-US" sz="2200" dirty="0">
                <a:cs typeface="Arial"/>
              </a:rPr>
              <a:t> in a Neighborhood</a:t>
            </a:r>
            <a:endParaRPr lang="en-US" sz="2200" dirty="0"/>
          </a:p>
        </p:txBody>
      </p:sp>
      <p:sp>
        <p:nvSpPr>
          <p:cNvPr id="11" name="Date Placeholder 4">
            <a:extLst>
              <a:ext uri="{FF2B5EF4-FFF2-40B4-BE49-F238E27FC236}">
                <a16:creationId xmlns:a16="http://schemas.microsoft.com/office/drawing/2014/main" id="{A1370347-385B-41CD-85F2-5105F49FA3A9}"/>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126482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D2239C6-D0EB-3440-A6A2-67F46B28C51D}" type="slidenum">
              <a:rPr lang="en-US" smtClean="0"/>
              <a:pPr/>
              <a:t>14</a:t>
            </a:fld>
            <a:endParaRPr lang="en-US" dirty="0"/>
          </a:p>
        </p:txBody>
      </p:sp>
      <p:sp>
        <p:nvSpPr>
          <p:cNvPr id="17" name="Rectangle 6">
            <a:extLst>
              <a:ext uri="{FF2B5EF4-FFF2-40B4-BE49-F238E27FC236}">
                <a16:creationId xmlns:a16="http://schemas.microsoft.com/office/drawing/2014/main" id="{D35C256E-3D2C-467E-A2D1-37C642B612BF}"/>
              </a:ext>
            </a:extLst>
          </p:cNvPr>
          <p:cNvSpPr/>
          <p:nvPr/>
        </p:nvSpPr>
        <p:spPr>
          <a:xfrm>
            <a:off x="2148021" y="5042137"/>
            <a:ext cx="1189048" cy="219291"/>
          </a:xfrm>
          <a:prstGeom prst="rect">
            <a:avLst/>
          </a:prstGeom>
        </p:spPr>
        <p:txBody>
          <a:bodyPr wrap="square">
            <a:spAutoFit/>
          </a:bodyPr>
          <a:lstStyle/>
          <a:p>
            <a:pPr fontAlgn="t"/>
            <a:r>
              <a:rPr lang="en-US" sz="825" dirty="0">
                <a:solidFill>
                  <a:schemeClr val="accent1">
                    <a:lumMod val="50000"/>
                  </a:schemeClr>
                </a:solidFill>
                <a:latin typeface="Arial" panose="020B0604020202020204" pitchFamily="34" charset="0"/>
                <a:cs typeface="Arial" panose="020B0604020202020204" pitchFamily="34" charset="0"/>
              </a:rPr>
              <a:t>J</a:t>
            </a:r>
            <a:r>
              <a:rPr lang="en-US" sz="825" dirty="0">
                <a:solidFill>
                  <a:schemeClr val="accent1">
                    <a:lumMod val="75000"/>
                  </a:schemeClr>
                </a:solidFill>
                <a:latin typeface="Arial" panose="020B0604020202020204" pitchFamily="34" charset="0"/>
                <a:cs typeface="Arial" panose="020B0604020202020204" pitchFamily="34" charset="0"/>
              </a:rPr>
              <a:t>. Lee from Alabama</a:t>
            </a:r>
          </a:p>
        </p:txBody>
      </p:sp>
      <p:cxnSp>
        <p:nvCxnSpPr>
          <p:cNvPr id="18" name="Straight Connector 8">
            <a:extLst>
              <a:ext uri="{FF2B5EF4-FFF2-40B4-BE49-F238E27FC236}">
                <a16:creationId xmlns:a16="http://schemas.microsoft.com/office/drawing/2014/main" id="{06B49017-4C78-4DC4-98AA-176D80A0E7CF}"/>
              </a:ext>
            </a:extLst>
          </p:cNvPr>
          <p:cNvCxnSpPr>
            <a:stCxn id="17" idx="2"/>
          </p:cNvCxnSpPr>
          <p:nvPr/>
        </p:nvCxnSpPr>
        <p:spPr>
          <a:xfrm>
            <a:off x="2742545" y="5261428"/>
            <a:ext cx="499165" cy="292406"/>
          </a:xfrm>
          <a:prstGeom prst="line">
            <a:avLst/>
          </a:prstGeom>
          <a:ln w="6350">
            <a:solidFill>
              <a:schemeClr val="tx2"/>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5" name="Content Placeholder 4">
            <a:extLst>
              <a:ext uri="{FF2B5EF4-FFF2-40B4-BE49-F238E27FC236}">
                <a16:creationId xmlns:a16="http://schemas.microsoft.com/office/drawing/2014/main" id="{97A49EAC-D62A-444B-B766-6478F5765E54}"/>
              </a:ext>
            </a:extLst>
          </p:cNvPr>
          <p:cNvGraphicFramePr>
            <a:graphicFrameLocks/>
          </p:cNvGraphicFramePr>
          <p:nvPr>
            <p:extLst>
              <p:ext uri="{D42A27DB-BD31-4B8C-83A1-F6EECF244321}">
                <p14:modId xmlns:p14="http://schemas.microsoft.com/office/powerpoint/2010/main" val="1839105302"/>
              </p:ext>
            </p:extLst>
          </p:nvPr>
        </p:nvGraphicFramePr>
        <p:xfrm>
          <a:off x="3314625" y="4592300"/>
          <a:ext cx="2587667" cy="1294695"/>
        </p:xfrm>
        <a:graphic>
          <a:graphicData uri="http://schemas.openxmlformats.org/drawingml/2006/table">
            <a:tbl>
              <a:tblPr firstRow="1">
                <a:tableStyleId>{5C22544A-7EE6-4342-B048-85BDC9FD1C3A}</a:tableStyleId>
              </a:tblPr>
              <a:tblGrid>
                <a:gridCol w="526696">
                  <a:extLst>
                    <a:ext uri="{9D8B030D-6E8A-4147-A177-3AD203B41FA5}">
                      <a16:colId xmlns:a16="http://schemas.microsoft.com/office/drawing/2014/main" val="20000"/>
                    </a:ext>
                  </a:extLst>
                </a:gridCol>
                <a:gridCol w="263504">
                  <a:extLst>
                    <a:ext uri="{9D8B030D-6E8A-4147-A177-3AD203B41FA5}">
                      <a16:colId xmlns:a16="http://schemas.microsoft.com/office/drawing/2014/main" val="20001"/>
                    </a:ext>
                  </a:extLst>
                </a:gridCol>
                <a:gridCol w="342321">
                  <a:extLst>
                    <a:ext uri="{9D8B030D-6E8A-4147-A177-3AD203B41FA5}">
                      <a16:colId xmlns:a16="http://schemas.microsoft.com/office/drawing/2014/main" val="20002"/>
                    </a:ext>
                  </a:extLst>
                </a:gridCol>
                <a:gridCol w="341005">
                  <a:extLst>
                    <a:ext uri="{9D8B030D-6E8A-4147-A177-3AD203B41FA5}">
                      <a16:colId xmlns:a16="http://schemas.microsoft.com/office/drawing/2014/main" val="20003"/>
                    </a:ext>
                  </a:extLst>
                </a:gridCol>
                <a:gridCol w="342321">
                  <a:extLst>
                    <a:ext uri="{9D8B030D-6E8A-4147-A177-3AD203B41FA5}">
                      <a16:colId xmlns:a16="http://schemas.microsoft.com/office/drawing/2014/main" val="20004"/>
                    </a:ext>
                  </a:extLst>
                </a:gridCol>
                <a:gridCol w="342321">
                  <a:extLst>
                    <a:ext uri="{9D8B030D-6E8A-4147-A177-3AD203B41FA5}">
                      <a16:colId xmlns:a16="http://schemas.microsoft.com/office/drawing/2014/main" val="20005"/>
                    </a:ext>
                  </a:extLst>
                </a:gridCol>
                <a:gridCol w="429499">
                  <a:extLst>
                    <a:ext uri="{9D8B030D-6E8A-4147-A177-3AD203B41FA5}">
                      <a16:colId xmlns:a16="http://schemas.microsoft.com/office/drawing/2014/main" val="20006"/>
                    </a:ext>
                  </a:extLst>
                </a:gridCol>
              </a:tblGrid>
              <a:tr h="347724">
                <a:tc>
                  <a:txBody>
                    <a:bodyPr/>
                    <a:lstStyle/>
                    <a:p>
                      <a:pPr marL="0" marR="0">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6">
                  <a:txBody>
                    <a:bodyPr/>
                    <a:lstStyle/>
                    <a:p>
                      <a:pPr marL="0" marR="0" algn="ctr">
                        <a:lnSpc>
                          <a:spcPct val="115000"/>
                        </a:lnSpc>
                        <a:spcBef>
                          <a:spcPts val="0"/>
                        </a:spcBef>
                        <a:spcAft>
                          <a:spcPts val="0"/>
                        </a:spcAft>
                      </a:pPr>
                      <a:endParaRPr lang="en-US" sz="600" b="1" spc="-5"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600" b="1" spc="-5" dirty="0">
                          <a:solidFill>
                            <a:schemeClr val="tx1"/>
                          </a:solidFill>
                          <a:effectLst/>
                          <a:latin typeface="Arial" panose="020B0604020202020204" pitchFamily="34" charset="0"/>
                          <a:cs typeface="Arial" panose="020B0604020202020204" pitchFamily="34" charset="0"/>
                        </a:rPr>
                        <a:t>Probability of Belonging to a Specific Racial/Ethnic Group</a:t>
                      </a:r>
                      <a:endParaRPr lang="en-US" sz="600" b="1" dirty="0">
                        <a:solidFill>
                          <a:schemeClr val="tx1"/>
                        </a:solidFill>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724">
                <a:tc>
                  <a:txBody>
                    <a:bodyPr/>
                    <a:lstStyle/>
                    <a:p>
                      <a:pPr marL="0" marR="167640" algn="ctr">
                        <a:lnSpc>
                          <a:spcPts val="1370"/>
                        </a:lnSpc>
                        <a:spcBef>
                          <a:spcPts val="0"/>
                        </a:spcBef>
                        <a:spcAft>
                          <a:spcPts val="0"/>
                        </a:spcAft>
                      </a:pPr>
                      <a:r>
                        <a:rPr lang="en-US" sz="600" dirty="0">
                          <a:effectLst/>
                          <a:latin typeface="Arial" panose="020B0604020202020204" pitchFamily="34" charset="0"/>
                          <a:ea typeface="+mn-ea"/>
                          <a:cs typeface="Arial" panose="020B0604020202020204" pitchFamily="34" charset="0"/>
                        </a:rPr>
                        <a:t>Member</a:t>
                      </a:r>
                      <a:endParaRPr lang="en-US" sz="600" dirty="0">
                        <a:effectLst/>
                        <a:latin typeface="Arial" panose="020B0604020202020204" pitchFamily="34" charset="0"/>
                        <a:ea typeface="Times New Roman"/>
                        <a:cs typeface="Arial" panose="020B0604020202020204" pitchFamily="34" charset="0"/>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spc="-5" dirty="0">
                          <a:effectLst/>
                          <a:latin typeface="Arial" panose="020B0604020202020204" pitchFamily="34" charset="0"/>
                          <a:cs typeface="Arial" panose="020B0604020202020204" pitchFamily="34" charset="0"/>
                        </a:rPr>
                        <a:t>AI/AN</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dirty="0">
                          <a:effectLst/>
                          <a:latin typeface="Arial" panose="020B0604020202020204" pitchFamily="34" charset="0"/>
                          <a:cs typeface="Arial" panose="020B0604020202020204" pitchFamily="34" charset="0"/>
                        </a:rPr>
                        <a:t>Asian</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Black</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spc="-35" dirty="0">
                          <a:effectLst/>
                          <a:latin typeface="Arial" panose="020B0604020202020204" pitchFamily="34" charset="0"/>
                          <a:cs typeface="Arial" panose="020B0604020202020204" pitchFamily="34" charset="0"/>
                        </a:rPr>
                        <a:t>Hispanic</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dirty="0">
                          <a:effectLst/>
                          <a:latin typeface="Arial" panose="020B0604020202020204" pitchFamily="34" charset="0"/>
                          <a:cs typeface="Arial" panose="020B0604020202020204" pitchFamily="34" charset="0"/>
                        </a:rPr>
                        <a:t>White</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spc="-45" dirty="0">
                          <a:effectLst/>
                          <a:latin typeface="Arial" panose="020B0604020202020204" pitchFamily="34" charset="0"/>
                          <a:cs typeface="Arial" panose="020B0604020202020204" pitchFamily="34" charset="0"/>
                        </a:rPr>
                        <a:t>Multiracial</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199749">
                <a:tc>
                  <a:txBody>
                    <a:bodyPr/>
                    <a:lstStyle/>
                    <a:p>
                      <a:pPr marL="0" marR="0" algn="ctr">
                        <a:lnSpc>
                          <a:spcPct val="115000"/>
                        </a:lnSpc>
                        <a:spcBef>
                          <a:spcPts val="0"/>
                        </a:spcBef>
                        <a:spcAft>
                          <a:spcPts val="0"/>
                        </a:spcAft>
                      </a:pPr>
                      <a:r>
                        <a:rPr lang="en-US" sz="600" dirty="0">
                          <a:effectLst/>
                          <a:latin typeface="Arial" panose="020B0604020202020204" pitchFamily="34" charset="0"/>
                          <a:ea typeface="+mn-ea"/>
                          <a:cs typeface="Arial" panose="020B0604020202020204" pitchFamily="34" charset="0"/>
                        </a:rPr>
                        <a:t>A</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0</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0.1</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0" dirty="0">
                          <a:effectLst/>
                          <a:latin typeface="Arial" panose="020B0604020202020204" pitchFamily="34" charset="0"/>
                          <a:cs typeface="Arial" panose="020B0604020202020204" pitchFamily="34" charset="0"/>
                        </a:rPr>
                        <a:t>0.2</a:t>
                      </a:r>
                      <a:endParaRPr lang="en-US" sz="7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0.12</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0.58</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0</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749">
                <a:tc>
                  <a:txBody>
                    <a:bodyPr/>
                    <a:lstStyle/>
                    <a:p>
                      <a:pPr marL="0" marR="0" algn="ctr">
                        <a:lnSpc>
                          <a:spcPct val="115000"/>
                        </a:lnSpc>
                        <a:spcBef>
                          <a:spcPts val="0"/>
                        </a:spcBef>
                        <a:spcAft>
                          <a:spcPts val="0"/>
                        </a:spcAft>
                      </a:pPr>
                      <a:r>
                        <a:rPr lang="en-US" sz="700" b="1" dirty="0">
                          <a:effectLst/>
                          <a:latin typeface="Arial" panose="020B0604020202020204" pitchFamily="34" charset="0"/>
                          <a:ea typeface="+mn-ea"/>
                          <a:cs typeface="Arial" panose="020B0604020202020204" pitchFamily="34" charset="0"/>
                        </a:rPr>
                        <a:t>B</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0.3</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ea typeface="+mn-ea"/>
                          <a:cs typeface="Arial" panose="020B0604020202020204" pitchFamily="34" charset="0"/>
                        </a:rPr>
                        <a:t>0.05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99749">
                <a:tc>
                  <a:txBody>
                    <a:bodyPr/>
                    <a:lstStyle/>
                    <a:p>
                      <a:pPr marL="0" marR="0" algn="ctr">
                        <a:lnSpc>
                          <a:spcPct val="115000"/>
                        </a:lnSpc>
                        <a:spcBef>
                          <a:spcPts val="0"/>
                        </a:spcBef>
                        <a:spcAft>
                          <a:spcPts val="0"/>
                        </a:spcAft>
                      </a:pPr>
                      <a:r>
                        <a:rPr lang="en-US" sz="600" dirty="0">
                          <a:effectLst/>
                          <a:latin typeface="Arial" panose="020B0604020202020204" pitchFamily="34" charset="0"/>
                          <a:ea typeface="Times New Roman"/>
                          <a:cs typeface="Arial" panose="020B0604020202020204" pitchFamily="34" charset="0"/>
                        </a:rPr>
                        <a:t>C</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0.03</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0.2</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0.3</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4" name="Down Arrow 31">
            <a:extLst>
              <a:ext uri="{FF2B5EF4-FFF2-40B4-BE49-F238E27FC236}">
                <a16:creationId xmlns:a16="http://schemas.microsoft.com/office/drawing/2014/main" id="{D1590D72-9480-4FAB-AD23-AA836A706086}"/>
              </a:ext>
            </a:extLst>
          </p:cNvPr>
          <p:cNvSpPr/>
          <p:nvPr/>
        </p:nvSpPr>
        <p:spPr>
          <a:xfrm>
            <a:off x="4519377" y="4218160"/>
            <a:ext cx="136076" cy="262292"/>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Can 20">
            <a:extLst>
              <a:ext uri="{FF2B5EF4-FFF2-40B4-BE49-F238E27FC236}">
                <a16:creationId xmlns:a16="http://schemas.microsoft.com/office/drawing/2014/main" id="{91A1F26D-1AD3-4D1F-BED4-106355E37D32}"/>
              </a:ext>
            </a:extLst>
          </p:cNvPr>
          <p:cNvSpPr/>
          <p:nvPr/>
        </p:nvSpPr>
        <p:spPr>
          <a:xfrm>
            <a:off x="4172733" y="3445669"/>
            <a:ext cx="798534" cy="685800"/>
          </a:xfrm>
          <a:prstGeom prst="can">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F91BF247-506E-4EA7-9D09-06A18633F419}"/>
              </a:ext>
            </a:extLst>
          </p:cNvPr>
          <p:cNvSpPr txBox="1"/>
          <p:nvPr/>
        </p:nvSpPr>
        <p:spPr>
          <a:xfrm>
            <a:off x="4102643" y="3656956"/>
            <a:ext cx="974481"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BISG Algorithm</a:t>
            </a:r>
          </a:p>
        </p:txBody>
      </p:sp>
      <p:sp>
        <p:nvSpPr>
          <p:cNvPr id="11" name="TextBox 10">
            <a:extLst>
              <a:ext uri="{FF2B5EF4-FFF2-40B4-BE49-F238E27FC236}">
                <a16:creationId xmlns:a16="http://schemas.microsoft.com/office/drawing/2014/main" id="{ACE1029D-E319-45E5-A812-A11AE2374BAD}"/>
              </a:ext>
            </a:extLst>
          </p:cNvPr>
          <p:cNvSpPr txBox="1"/>
          <p:nvPr/>
        </p:nvSpPr>
        <p:spPr>
          <a:xfrm>
            <a:off x="5596782" y="3357829"/>
            <a:ext cx="2256837" cy="854080"/>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Uses Bayesian statistical methods to combine information</a:t>
            </a:r>
          </a:p>
        </p:txBody>
      </p:sp>
      <p:sp>
        <p:nvSpPr>
          <p:cNvPr id="12" name="Freeform 29">
            <a:extLst>
              <a:ext uri="{FF2B5EF4-FFF2-40B4-BE49-F238E27FC236}">
                <a16:creationId xmlns:a16="http://schemas.microsoft.com/office/drawing/2014/main" id="{DE34DA36-99A8-4269-9427-141F104A1DAA}"/>
              </a:ext>
            </a:extLst>
          </p:cNvPr>
          <p:cNvSpPr/>
          <p:nvPr/>
        </p:nvSpPr>
        <p:spPr>
          <a:xfrm>
            <a:off x="4639777" y="2456677"/>
            <a:ext cx="458807" cy="908738"/>
          </a:xfrm>
          <a:custGeom>
            <a:avLst/>
            <a:gdLst>
              <a:gd name="connsiteX0" fmla="*/ 401559 w 401559"/>
              <a:gd name="connsiteY0" fmla="*/ 0 h 1177447"/>
              <a:gd name="connsiteX1" fmla="*/ 63356 w 401559"/>
              <a:gd name="connsiteY1" fmla="*/ 638828 h 1177447"/>
              <a:gd name="connsiteX2" fmla="*/ 726 w 401559"/>
              <a:gd name="connsiteY2" fmla="*/ 1177447 h 1177447"/>
            </a:gdLst>
            <a:ahLst/>
            <a:cxnLst>
              <a:cxn ang="0">
                <a:pos x="connsiteX0" y="connsiteY0"/>
              </a:cxn>
              <a:cxn ang="0">
                <a:pos x="connsiteX1" y="connsiteY1"/>
              </a:cxn>
              <a:cxn ang="0">
                <a:pos x="connsiteX2" y="connsiteY2"/>
              </a:cxn>
            </a:cxnLst>
            <a:rect l="l" t="t" r="r" b="b"/>
            <a:pathLst>
              <a:path w="401559" h="1177447">
                <a:moveTo>
                  <a:pt x="401559" y="0"/>
                </a:moveTo>
                <a:cubicBezTo>
                  <a:pt x="265860" y="221293"/>
                  <a:pt x="130161" y="442587"/>
                  <a:pt x="63356" y="638828"/>
                </a:cubicBezTo>
                <a:cubicBezTo>
                  <a:pt x="-3449" y="835069"/>
                  <a:pt x="-1362" y="1006258"/>
                  <a:pt x="726" y="1177447"/>
                </a:cubicBezTo>
              </a:path>
            </a:pathLst>
          </a:custGeom>
          <a:noFill/>
          <a:ln>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Freeform 30">
            <a:extLst>
              <a:ext uri="{FF2B5EF4-FFF2-40B4-BE49-F238E27FC236}">
                <a16:creationId xmlns:a16="http://schemas.microsoft.com/office/drawing/2014/main" id="{7213F909-E7A2-49A0-8330-7F98FC038423}"/>
              </a:ext>
            </a:extLst>
          </p:cNvPr>
          <p:cNvSpPr/>
          <p:nvPr/>
        </p:nvSpPr>
        <p:spPr>
          <a:xfrm>
            <a:off x="4127757" y="2450474"/>
            <a:ext cx="413825" cy="911269"/>
          </a:xfrm>
          <a:custGeom>
            <a:avLst/>
            <a:gdLst>
              <a:gd name="connsiteX0" fmla="*/ 0 w 551767"/>
              <a:gd name="connsiteY0" fmla="*/ 0 h 1139869"/>
              <a:gd name="connsiteX1" fmla="*/ 463463 w 551767"/>
              <a:gd name="connsiteY1" fmla="*/ 676406 h 1139869"/>
              <a:gd name="connsiteX2" fmla="*/ 551145 w 551767"/>
              <a:gd name="connsiteY2" fmla="*/ 1139869 h 1139869"/>
            </a:gdLst>
            <a:ahLst/>
            <a:cxnLst>
              <a:cxn ang="0">
                <a:pos x="connsiteX0" y="connsiteY0"/>
              </a:cxn>
              <a:cxn ang="0">
                <a:pos x="connsiteX1" y="connsiteY1"/>
              </a:cxn>
              <a:cxn ang="0">
                <a:pos x="connsiteX2" y="connsiteY2"/>
              </a:cxn>
            </a:cxnLst>
            <a:rect l="l" t="t" r="r" b="b"/>
            <a:pathLst>
              <a:path w="551767" h="1139869">
                <a:moveTo>
                  <a:pt x="0" y="0"/>
                </a:moveTo>
                <a:cubicBezTo>
                  <a:pt x="185803" y="243214"/>
                  <a:pt x="371606" y="486428"/>
                  <a:pt x="463463" y="676406"/>
                </a:cubicBezTo>
                <a:cubicBezTo>
                  <a:pt x="555320" y="866384"/>
                  <a:pt x="553232" y="1003126"/>
                  <a:pt x="551145" y="1139869"/>
                </a:cubicBezTo>
              </a:path>
            </a:pathLst>
          </a:custGeom>
          <a:noFill/>
          <a:ln>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4" name="Content Placeholder 4">
            <a:extLst>
              <a:ext uri="{FF2B5EF4-FFF2-40B4-BE49-F238E27FC236}">
                <a16:creationId xmlns:a16="http://schemas.microsoft.com/office/drawing/2014/main" id="{40F215A0-DA56-484D-8F33-080ED7F0ADFB}"/>
              </a:ext>
            </a:extLst>
          </p:cNvPr>
          <p:cNvGraphicFramePr>
            <a:graphicFrameLocks noGrp="1"/>
          </p:cNvGraphicFramePr>
          <p:nvPr>
            <p:ph idx="1"/>
            <p:extLst>
              <p:ext uri="{D42A27DB-BD31-4B8C-83A1-F6EECF244321}">
                <p14:modId xmlns:p14="http://schemas.microsoft.com/office/powerpoint/2010/main" val="3979721884"/>
              </p:ext>
            </p:extLst>
          </p:nvPr>
        </p:nvGraphicFramePr>
        <p:xfrm>
          <a:off x="5098585" y="1984848"/>
          <a:ext cx="2411391" cy="1262973"/>
        </p:xfrm>
        <a:graphic>
          <a:graphicData uri="http://schemas.openxmlformats.org/drawingml/2006/table">
            <a:tbl>
              <a:tblPr firstRow="1">
                <a:tableStyleId>{5C22544A-7EE6-4342-B048-85BDC9FD1C3A}</a:tableStyleId>
              </a:tblPr>
              <a:tblGrid>
                <a:gridCol w="476837">
                  <a:extLst>
                    <a:ext uri="{9D8B030D-6E8A-4147-A177-3AD203B41FA5}">
                      <a16:colId xmlns:a16="http://schemas.microsoft.com/office/drawing/2014/main" val="20000"/>
                    </a:ext>
                  </a:extLst>
                </a:gridCol>
                <a:gridCol w="238560">
                  <a:extLst>
                    <a:ext uri="{9D8B030D-6E8A-4147-A177-3AD203B41FA5}">
                      <a16:colId xmlns:a16="http://schemas.microsoft.com/office/drawing/2014/main" val="20001"/>
                    </a:ext>
                  </a:extLst>
                </a:gridCol>
                <a:gridCol w="309917">
                  <a:extLst>
                    <a:ext uri="{9D8B030D-6E8A-4147-A177-3AD203B41FA5}">
                      <a16:colId xmlns:a16="http://schemas.microsoft.com/office/drawing/2014/main" val="20002"/>
                    </a:ext>
                  </a:extLst>
                </a:gridCol>
                <a:gridCol w="308725">
                  <a:extLst>
                    <a:ext uri="{9D8B030D-6E8A-4147-A177-3AD203B41FA5}">
                      <a16:colId xmlns:a16="http://schemas.microsoft.com/office/drawing/2014/main" val="20003"/>
                    </a:ext>
                  </a:extLst>
                </a:gridCol>
                <a:gridCol w="309917">
                  <a:extLst>
                    <a:ext uri="{9D8B030D-6E8A-4147-A177-3AD203B41FA5}">
                      <a16:colId xmlns:a16="http://schemas.microsoft.com/office/drawing/2014/main" val="20004"/>
                    </a:ext>
                  </a:extLst>
                </a:gridCol>
                <a:gridCol w="367812">
                  <a:extLst>
                    <a:ext uri="{9D8B030D-6E8A-4147-A177-3AD203B41FA5}">
                      <a16:colId xmlns:a16="http://schemas.microsoft.com/office/drawing/2014/main" val="20005"/>
                    </a:ext>
                  </a:extLst>
                </a:gridCol>
                <a:gridCol w="399623">
                  <a:extLst>
                    <a:ext uri="{9D8B030D-6E8A-4147-A177-3AD203B41FA5}">
                      <a16:colId xmlns:a16="http://schemas.microsoft.com/office/drawing/2014/main" val="20006"/>
                    </a:ext>
                  </a:extLst>
                </a:gridCol>
              </a:tblGrid>
              <a:tr h="266044">
                <a:tc>
                  <a:txBody>
                    <a:bodyPr/>
                    <a:lstStyle/>
                    <a:p>
                      <a:pPr marL="0" marR="0">
                        <a:lnSpc>
                          <a:spcPct val="115000"/>
                        </a:lnSpc>
                        <a:spcBef>
                          <a:spcPts val="0"/>
                        </a:spcBef>
                        <a:spcAft>
                          <a:spcPts val="0"/>
                        </a:spcAft>
                      </a:pPr>
                      <a:r>
                        <a:rPr lang="en-US"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6">
                  <a:txBody>
                    <a:bodyPr/>
                    <a:lstStyle/>
                    <a:p>
                      <a:pPr marL="0" marR="0" algn="ctr">
                        <a:lnSpc>
                          <a:spcPct val="115000"/>
                        </a:lnSpc>
                        <a:spcBef>
                          <a:spcPts val="0"/>
                        </a:spcBef>
                        <a:spcAft>
                          <a:spcPts val="0"/>
                        </a:spcAft>
                      </a:pPr>
                      <a:r>
                        <a:rPr lang="en-US" sz="600" b="1" spc="-5" dirty="0">
                          <a:solidFill>
                            <a:schemeClr val="tx1"/>
                          </a:solidFill>
                          <a:effectLst/>
                          <a:latin typeface="Arial" panose="020B0604020202020204" pitchFamily="34" charset="0"/>
                          <a:cs typeface="Arial" panose="020B0604020202020204" pitchFamily="34" charset="0"/>
                        </a:rPr>
                        <a:t>Probability of Belonging to a Specific Racial/Ethnic Group</a:t>
                      </a:r>
                      <a:endParaRPr lang="en-US" sz="600" dirty="0">
                        <a:solidFill>
                          <a:schemeClr val="tx1"/>
                        </a:solidFill>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032">
                <a:tc>
                  <a:txBody>
                    <a:bodyPr/>
                    <a:lstStyle/>
                    <a:p>
                      <a:pPr marL="0" marR="167640" algn="ctr">
                        <a:lnSpc>
                          <a:spcPts val="1370"/>
                        </a:lnSpc>
                        <a:spcBef>
                          <a:spcPts val="0"/>
                        </a:spcBef>
                        <a:spcAft>
                          <a:spcPts val="0"/>
                        </a:spcAft>
                      </a:pPr>
                      <a:r>
                        <a:rPr lang="en-US" sz="600" dirty="0">
                          <a:effectLst/>
                          <a:latin typeface="Arial" panose="020B0604020202020204" pitchFamily="34" charset="0"/>
                          <a:ea typeface="+mn-ea"/>
                          <a:cs typeface="Arial" panose="020B0604020202020204" pitchFamily="34" charset="0"/>
                        </a:rPr>
                        <a:t>Block</a:t>
                      </a:r>
                      <a:r>
                        <a:rPr lang="en-US" sz="600" baseline="0" dirty="0">
                          <a:effectLst/>
                          <a:latin typeface="Arial" panose="020B0604020202020204" pitchFamily="34" charset="0"/>
                          <a:ea typeface="+mn-ea"/>
                          <a:cs typeface="Arial" panose="020B0604020202020204" pitchFamily="34" charset="0"/>
                        </a:rPr>
                        <a:t> Group</a:t>
                      </a:r>
                      <a:endParaRPr lang="en-US" sz="600" dirty="0">
                        <a:effectLst/>
                        <a:latin typeface="Arial" panose="020B0604020202020204" pitchFamily="34" charset="0"/>
                        <a:ea typeface="Times New Roman"/>
                        <a:cs typeface="Arial" panose="020B0604020202020204" pitchFamily="34" charset="0"/>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5" dirty="0">
                          <a:effectLst/>
                          <a:latin typeface="Arial" panose="020B0604020202020204" pitchFamily="34" charset="0"/>
                          <a:cs typeface="Arial" panose="020B0604020202020204" pitchFamily="34" charset="0"/>
                        </a:rPr>
                        <a:t>AI/AN</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Asian</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Black</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35" dirty="0">
                          <a:effectLst/>
                          <a:latin typeface="Arial" panose="020B0604020202020204" pitchFamily="34" charset="0"/>
                          <a:cs typeface="Arial" panose="020B0604020202020204" pitchFamily="34" charset="0"/>
                        </a:rPr>
                        <a:t>Hispanic</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White</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45" dirty="0">
                          <a:effectLst/>
                          <a:latin typeface="Arial" panose="020B0604020202020204" pitchFamily="34" charset="0"/>
                          <a:cs typeface="Arial" panose="020B0604020202020204" pitchFamily="34" charset="0"/>
                        </a:rPr>
                        <a:t>Multiracial</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224884">
                <a:tc>
                  <a:txBody>
                    <a:bodyPr/>
                    <a:lstStyle/>
                    <a:p>
                      <a:pPr marL="0" marR="0" algn="ctr">
                        <a:lnSpc>
                          <a:spcPct val="115000"/>
                        </a:lnSpc>
                        <a:spcBef>
                          <a:spcPts val="0"/>
                        </a:spcBef>
                        <a:spcAft>
                          <a:spcPts val="0"/>
                        </a:spcAft>
                      </a:pPr>
                      <a:r>
                        <a:rPr lang="en-US" sz="700" dirty="0">
                          <a:effectLst/>
                          <a:latin typeface="Arial" panose="020B0604020202020204" pitchFamily="34" charset="0"/>
                          <a:ea typeface="+mn-ea"/>
                          <a:cs typeface="Arial" panose="020B0604020202020204" pitchFamily="34" charset="0"/>
                        </a:rPr>
                        <a:t>1012</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0.3</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8675">
                <a:tc>
                  <a:txBody>
                    <a:bodyPr/>
                    <a:lstStyle/>
                    <a:p>
                      <a:pPr marL="0" marR="0" algn="ctr">
                        <a:lnSpc>
                          <a:spcPct val="115000"/>
                        </a:lnSpc>
                        <a:spcBef>
                          <a:spcPts val="0"/>
                        </a:spcBef>
                        <a:spcAft>
                          <a:spcPts val="0"/>
                        </a:spcAft>
                      </a:pPr>
                      <a:r>
                        <a:rPr lang="en-US" sz="700" b="1" dirty="0">
                          <a:effectLst/>
                          <a:latin typeface="Arial" panose="020B0604020202020204" pitchFamily="34" charset="0"/>
                          <a:ea typeface="Times New Roman"/>
                          <a:cs typeface="Arial" panose="020B0604020202020204" pitchFamily="34" charset="0"/>
                        </a:rPr>
                        <a:t>1223</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0.6</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0.2</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24884">
                <a:tc>
                  <a:txBody>
                    <a:bodyPr/>
                    <a:lstStyle/>
                    <a:p>
                      <a:pPr marL="0" marR="0" algn="ctr">
                        <a:lnSpc>
                          <a:spcPct val="115000"/>
                        </a:lnSpc>
                        <a:spcBef>
                          <a:spcPts val="0"/>
                        </a:spcBef>
                        <a:spcAft>
                          <a:spcPts val="0"/>
                        </a:spcAft>
                      </a:pPr>
                      <a:r>
                        <a:rPr lang="en-US" sz="700" dirty="0">
                          <a:effectLst/>
                          <a:latin typeface="Arial" panose="020B0604020202020204" pitchFamily="34" charset="0"/>
                          <a:ea typeface="+mn-ea"/>
                          <a:cs typeface="Arial" panose="020B0604020202020204" pitchFamily="34" charset="0"/>
                        </a:rPr>
                        <a:t>1056</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0.3</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0.2</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0.4</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6" name="Content Placeholder 4">
            <a:extLst>
              <a:ext uri="{FF2B5EF4-FFF2-40B4-BE49-F238E27FC236}">
                <a16:creationId xmlns:a16="http://schemas.microsoft.com/office/drawing/2014/main" id="{1B176639-BD0F-4010-B841-A8B8EA882288}"/>
              </a:ext>
            </a:extLst>
          </p:cNvPr>
          <p:cNvGraphicFramePr>
            <a:graphicFrameLocks/>
          </p:cNvGraphicFramePr>
          <p:nvPr>
            <p:extLst>
              <p:ext uri="{D42A27DB-BD31-4B8C-83A1-F6EECF244321}">
                <p14:modId xmlns:p14="http://schemas.microsoft.com/office/powerpoint/2010/main" val="753834577"/>
              </p:ext>
            </p:extLst>
          </p:nvPr>
        </p:nvGraphicFramePr>
        <p:xfrm>
          <a:off x="1447800" y="1994985"/>
          <a:ext cx="2678403" cy="1199777"/>
        </p:xfrm>
        <a:graphic>
          <a:graphicData uri="http://schemas.openxmlformats.org/drawingml/2006/table">
            <a:tbl>
              <a:tblPr firstRow="1">
                <a:tableStyleId>{5C22544A-7EE6-4342-B048-85BDC9FD1C3A}</a:tableStyleId>
              </a:tblPr>
              <a:tblGrid>
                <a:gridCol w="557656">
                  <a:extLst>
                    <a:ext uri="{9D8B030D-6E8A-4147-A177-3AD203B41FA5}">
                      <a16:colId xmlns:a16="http://schemas.microsoft.com/office/drawing/2014/main" val="20000"/>
                    </a:ext>
                  </a:extLst>
                </a:gridCol>
                <a:gridCol w="278993">
                  <a:extLst>
                    <a:ext uri="{9D8B030D-6E8A-4147-A177-3AD203B41FA5}">
                      <a16:colId xmlns:a16="http://schemas.microsoft.com/office/drawing/2014/main" val="20001"/>
                    </a:ext>
                  </a:extLst>
                </a:gridCol>
                <a:gridCol w="362442">
                  <a:extLst>
                    <a:ext uri="{9D8B030D-6E8A-4147-A177-3AD203B41FA5}">
                      <a16:colId xmlns:a16="http://schemas.microsoft.com/office/drawing/2014/main" val="20002"/>
                    </a:ext>
                  </a:extLst>
                </a:gridCol>
                <a:gridCol w="361051">
                  <a:extLst>
                    <a:ext uri="{9D8B030D-6E8A-4147-A177-3AD203B41FA5}">
                      <a16:colId xmlns:a16="http://schemas.microsoft.com/office/drawing/2014/main" val="20003"/>
                    </a:ext>
                  </a:extLst>
                </a:gridCol>
                <a:gridCol w="362442">
                  <a:extLst>
                    <a:ext uri="{9D8B030D-6E8A-4147-A177-3AD203B41FA5}">
                      <a16:colId xmlns:a16="http://schemas.microsoft.com/office/drawing/2014/main" val="20004"/>
                    </a:ext>
                  </a:extLst>
                </a:gridCol>
                <a:gridCol w="362442">
                  <a:extLst>
                    <a:ext uri="{9D8B030D-6E8A-4147-A177-3AD203B41FA5}">
                      <a16:colId xmlns:a16="http://schemas.microsoft.com/office/drawing/2014/main" val="20005"/>
                    </a:ext>
                  </a:extLst>
                </a:gridCol>
                <a:gridCol w="393377">
                  <a:extLst>
                    <a:ext uri="{9D8B030D-6E8A-4147-A177-3AD203B41FA5}">
                      <a16:colId xmlns:a16="http://schemas.microsoft.com/office/drawing/2014/main" val="20006"/>
                    </a:ext>
                  </a:extLst>
                </a:gridCol>
              </a:tblGrid>
              <a:tr h="292845">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6">
                  <a:txBody>
                    <a:bodyPr/>
                    <a:lstStyle/>
                    <a:p>
                      <a:pPr marL="0" marR="0" algn="ctr">
                        <a:lnSpc>
                          <a:spcPct val="115000"/>
                        </a:lnSpc>
                        <a:spcBef>
                          <a:spcPts val="0"/>
                        </a:spcBef>
                        <a:spcAft>
                          <a:spcPts val="0"/>
                        </a:spcAft>
                      </a:pPr>
                      <a:endParaRPr lang="en-US" sz="600" b="1" spc="-5"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600" b="1" spc="-5" dirty="0">
                          <a:solidFill>
                            <a:schemeClr val="tx1"/>
                          </a:solidFill>
                          <a:effectLst/>
                          <a:latin typeface="Arial" panose="020B0604020202020204" pitchFamily="34" charset="0"/>
                          <a:cs typeface="Arial" panose="020B0604020202020204" pitchFamily="34" charset="0"/>
                        </a:rPr>
                        <a:t>Proportion Belonging to a Specific Racial/Ethnic Group</a:t>
                      </a:r>
                      <a:endParaRPr lang="en-US" sz="600" b="1" dirty="0">
                        <a:solidFill>
                          <a:schemeClr val="tx1"/>
                        </a:solidFill>
                        <a:effectLst/>
                        <a:latin typeface="Arial" panose="020B0604020202020204" pitchFamily="34" charset="0"/>
                        <a:ea typeface="Times New Roman"/>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2845">
                <a:tc>
                  <a:txBody>
                    <a:bodyPr/>
                    <a:lstStyle/>
                    <a:p>
                      <a:pPr marL="0" marR="167640" algn="ctr">
                        <a:lnSpc>
                          <a:spcPts val="1370"/>
                        </a:lnSpc>
                        <a:spcBef>
                          <a:spcPts val="0"/>
                        </a:spcBef>
                        <a:spcAft>
                          <a:spcPts val="0"/>
                        </a:spcAft>
                      </a:pPr>
                      <a:r>
                        <a:rPr lang="en-US" sz="600" dirty="0">
                          <a:effectLst/>
                          <a:latin typeface="Arial" panose="020B0604020202020204" pitchFamily="34" charset="0"/>
                          <a:cs typeface="Arial" panose="020B0604020202020204" pitchFamily="34" charset="0"/>
                        </a:rPr>
                        <a:t>Surname</a:t>
                      </a:r>
                      <a:endParaRPr lang="en-US" sz="600" dirty="0">
                        <a:effectLst/>
                        <a:latin typeface="Arial" panose="020B0604020202020204" pitchFamily="34" charset="0"/>
                        <a:ea typeface="Times New Roman"/>
                        <a:cs typeface="Arial" panose="020B0604020202020204" pitchFamily="34" charset="0"/>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5" dirty="0">
                          <a:effectLst/>
                          <a:latin typeface="Arial" panose="020B0604020202020204" pitchFamily="34" charset="0"/>
                          <a:cs typeface="Arial" panose="020B0604020202020204" pitchFamily="34" charset="0"/>
                        </a:rPr>
                        <a:t>AI/AN</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Asian</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Black</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35" dirty="0">
                          <a:effectLst/>
                          <a:latin typeface="Arial" panose="020B0604020202020204" pitchFamily="34" charset="0"/>
                          <a:cs typeface="Arial" panose="020B0604020202020204" pitchFamily="34" charset="0"/>
                        </a:rPr>
                        <a:t>Hispanic</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dirty="0">
                          <a:effectLst/>
                          <a:latin typeface="Arial" panose="020B0604020202020204" pitchFamily="34" charset="0"/>
                          <a:cs typeface="Arial" panose="020B0604020202020204" pitchFamily="34" charset="0"/>
                        </a:rPr>
                        <a:t>White</a:t>
                      </a:r>
                      <a:endParaRPr lang="en-US" sz="600" b="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600" b="0" spc="-45" dirty="0">
                          <a:effectLst/>
                          <a:latin typeface="Arial" panose="020B0604020202020204" pitchFamily="34" charset="0"/>
                          <a:cs typeface="Arial" panose="020B0604020202020204" pitchFamily="34" charset="0"/>
                        </a:rPr>
                        <a:t>Multiracia</a:t>
                      </a:r>
                      <a:r>
                        <a:rPr lang="en-US" sz="600" b="1" spc="-45" dirty="0">
                          <a:effectLst/>
                          <a:latin typeface="Arial" panose="020B0604020202020204" pitchFamily="34" charset="0"/>
                          <a:cs typeface="Arial" panose="020B0604020202020204" pitchFamily="34" charset="0"/>
                        </a:rPr>
                        <a:t>l</a:t>
                      </a:r>
                      <a:endParaRPr lang="en-US" sz="6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206597">
                <a:tc>
                  <a:txBody>
                    <a:bodyPr/>
                    <a:lstStyle/>
                    <a:p>
                      <a:pPr marL="0" marR="0" algn="ctr">
                        <a:lnSpc>
                          <a:spcPct val="115000"/>
                        </a:lnSpc>
                        <a:spcBef>
                          <a:spcPts val="0"/>
                        </a:spcBef>
                        <a:spcAft>
                          <a:spcPts val="0"/>
                        </a:spcAft>
                      </a:pPr>
                      <a:r>
                        <a:rPr lang="en-US" sz="600" dirty="0">
                          <a:effectLst/>
                          <a:latin typeface="Arial" panose="020B0604020202020204" pitchFamily="34" charset="0"/>
                          <a:ea typeface="+mn-ea"/>
                          <a:cs typeface="Arial" panose="020B0604020202020204" pitchFamily="34" charset="0"/>
                        </a:rPr>
                        <a:t>Learner</a:t>
                      </a:r>
                      <a:endParaRPr lang="en-US" sz="600"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0.65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893">
                <a:tc>
                  <a:txBody>
                    <a:bodyPr/>
                    <a:lstStyle/>
                    <a:p>
                      <a:pPr marL="0" marR="0" algn="ctr">
                        <a:lnSpc>
                          <a:spcPct val="115000"/>
                        </a:lnSpc>
                        <a:spcBef>
                          <a:spcPts val="0"/>
                        </a:spcBef>
                        <a:spcAft>
                          <a:spcPts val="0"/>
                        </a:spcAft>
                      </a:pPr>
                      <a:r>
                        <a:rPr lang="en-US" sz="700" b="1" dirty="0">
                          <a:effectLst/>
                          <a:latin typeface="Arial" panose="020B0604020202020204" pitchFamily="34" charset="0"/>
                          <a:ea typeface="+mn-ea"/>
                          <a:cs typeface="Arial" panose="020B0604020202020204" pitchFamily="34" charset="0"/>
                        </a:rPr>
                        <a:t>Lee</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0.35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06597">
                <a:tc>
                  <a:txBody>
                    <a:bodyPr/>
                    <a:lstStyle/>
                    <a:p>
                      <a:pPr marL="0" marR="0" algn="ctr">
                        <a:lnSpc>
                          <a:spcPct val="115000"/>
                        </a:lnSpc>
                        <a:spcBef>
                          <a:spcPts val="0"/>
                        </a:spcBef>
                        <a:spcAft>
                          <a:spcPts val="0"/>
                        </a:spcAft>
                      </a:pPr>
                      <a:r>
                        <a:rPr lang="en-US" sz="600" dirty="0">
                          <a:effectLst/>
                          <a:latin typeface="Arial" panose="020B0604020202020204" pitchFamily="34" charset="0"/>
                          <a:ea typeface="Times New Roman"/>
                          <a:cs typeface="Arial" panose="020B0604020202020204" pitchFamily="34" charset="0"/>
                        </a:rPr>
                        <a:t>Lopez</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0.1</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ea typeface="+mn-ea"/>
                          <a:cs typeface="Arial" panose="020B0604020202020204" pitchFamily="34" charset="0"/>
                        </a:rPr>
                        <a:t>0.65</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0.2</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700" b="1" dirty="0">
                          <a:effectLst/>
                          <a:latin typeface="Arial" panose="020B0604020202020204" pitchFamily="34" charset="0"/>
                          <a:cs typeface="Arial" panose="020B0604020202020204" pitchFamily="34" charset="0"/>
                        </a:rPr>
                        <a:t>0</a:t>
                      </a:r>
                      <a:endParaRPr lang="en-US" sz="700" b="1" dirty="0">
                        <a:effectLst/>
                        <a:latin typeface="Arial" panose="020B0604020202020204" pitchFamily="34" charset="0"/>
                        <a:ea typeface="Times New Roman"/>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D2591ACE-CDF0-46AC-BCF2-279C7CE89F53}"/>
              </a:ext>
            </a:extLst>
          </p:cNvPr>
          <p:cNvSpPr txBox="1"/>
          <p:nvPr/>
        </p:nvSpPr>
        <p:spPr>
          <a:xfrm>
            <a:off x="1371600" y="1638599"/>
            <a:ext cx="3045014" cy="346249"/>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Surname R/E Information</a:t>
            </a:r>
          </a:p>
        </p:txBody>
      </p:sp>
      <p:sp>
        <p:nvSpPr>
          <p:cNvPr id="7" name="Title 6">
            <a:extLst>
              <a:ext uri="{FF2B5EF4-FFF2-40B4-BE49-F238E27FC236}">
                <a16:creationId xmlns:a16="http://schemas.microsoft.com/office/drawing/2014/main" id="{2F2BE62C-CA86-4614-8FDA-CD2E06D371A2}"/>
              </a:ext>
            </a:extLst>
          </p:cNvPr>
          <p:cNvSpPr>
            <a:spLocks noGrp="1"/>
          </p:cNvSpPr>
          <p:nvPr>
            <p:ph type="title"/>
          </p:nvPr>
        </p:nvSpPr>
        <p:spPr/>
        <p:txBody>
          <a:bodyPr/>
          <a:lstStyle/>
          <a:p>
            <a:r>
              <a:rPr lang="en-US" sz="2800" dirty="0">
                <a:latin typeface="Arial"/>
                <a:cs typeface="Arial"/>
              </a:rPr>
              <a:t>BISG Combines Surname and Block Group Data to Estimate Racial-and-Ethnic Probabilities</a:t>
            </a:r>
            <a:endParaRPr lang="en-US" sz="2800" dirty="0"/>
          </a:p>
        </p:txBody>
      </p:sp>
      <p:sp>
        <p:nvSpPr>
          <p:cNvPr id="19" name="Date Placeholder 4">
            <a:extLst>
              <a:ext uri="{FF2B5EF4-FFF2-40B4-BE49-F238E27FC236}">
                <a16:creationId xmlns:a16="http://schemas.microsoft.com/office/drawing/2014/main" id="{D05A4EDC-F969-4709-A5F8-08578EC735C6}"/>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25223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AEDCE5-78C6-48EB-AEE2-B9F0C9C1100D}"/>
              </a:ext>
            </a:extLst>
          </p:cNvPr>
          <p:cNvSpPr>
            <a:spLocks noGrp="1"/>
          </p:cNvSpPr>
          <p:nvPr>
            <p:ph type="sldNum" sz="quarter" idx="12"/>
          </p:nvPr>
        </p:nvSpPr>
        <p:spPr/>
        <p:txBody>
          <a:bodyPr/>
          <a:lstStyle/>
          <a:p>
            <a:fld id="{3D2239C6-D0EB-3440-A6A2-67F46B28C51D}" type="slidenum">
              <a:rPr lang="en-US" smtClean="0"/>
              <a:pPr/>
              <a:t>15</a:t>
            </a:fld>
            <a:endParaRPr lang="en-US" dirty="0"/>
          </a:p>
        </p:txBody>
      </p:sp>
      <p:sp>
        <p:nvSpPr>
          <p:cNvPr id="5" name="Rectangle 2">
            <a:extLst>
              <a:ext uri="{FF2B5EF4-FFF2-40B4-BE49-F238E27FC236}">
                <a16:creationId xmlns:a16="http://schemas.microsoft.com/office/drawing/2014/main" id="{6A61D312-7F41-4221-967D-4EE19581F443}"/>
              </a:ext>
            </a:extLst>
          </p:cNvPr>
          <p:cNvSpPr>
            <a:spLocks noGrp="1" noChangeArrowheads="1"/>
          </p:cNvSpPr>
          <p:nvPr>
            <p:ph type="title"/>
          </p:nvPr>
        </p:nvSpPr>
        <p:spPr>
          <a:xfrm>
            <a:off x="685800" y="165100"/>
            <a:ext cx="7772400" cy="1143000"/>
          </a:xfrm>
        </p:spPr>
        <p:txBody>
          <a:bodyPr>
            <a:normAutofit/>
          </a:bodyPr>
          <a:lstStyle/>
          <a:p>
            <a:r>
              <a:rPr lang="en-US" sz="3000" dirty="0"/>
              <a:t>MBISG Developed to Help CMS Measure Racial/Ethnic Equity in HEDIS Data</a:t>
            </a:r>
            <a:endParaRPr lang="en-US" sz="3000" dirty="0">
              <a:effectLst/>
            </a:endParaRPr>
          </a:p>
        </p:txBody>
      </p:sp>
      <p:sp>
        <p:nvSpPr>
          <p:cNvPr id="6" name="Rectangle 3">
            <a:extLst>
              <a:ext uri="{FF2B5EF4-FFF2-40B4-BE49-F238E27FC236}">
                <a16:creationId xmlns:a16="http://schemas.microsoft.com/office/drawing/2014/main" id="{46521906-12C6-4377-A336-566E63289FA2}"/>
              </a:ext>
            </a:extLst>
          </p:cNvPr>
          <p:cNvSpPr txBox="1">
            <a:spLocks noChangeArrowheads="1"/>
          </p:cNvSpPr>
          <p:nvPr/>
        </p:nvSpPr>
        <p:spPr>
          <a:xfrm>
            <a:off x="380999" y="1625600"/>
            <a:ext cx="8853435" cy="50673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0988" indent="-280988">
              <a:buFontTx/>
              <a:buChar char="•"/>
            </a:pPr>
            <a:r>
              <a:rPr lang="en-US" dirty="0"/>
              <a:t>CMS’s Office of Minority Health wanted to compare HEDIS clinical quality of care measures by race/ethnicity</a:t>
            </a:r>
          </a:p>
          <a:p>
            <a:pPr marL="280988" indent="-280988">
              <a:buFontTx/>
              <a:buChar char="•"/>
            </a:pPr>
            <a:r>
              <a:rPr lang="en-US" dirty="0"/>
              <a:t>CMS only had administrative race/ethnicity based on the Social Security Administration form that only allowed Black/White/Other before 1980</a:t>
            </a:r>
          </a:p>
          <a:p>
            <a:pPr lvl="1">
              <a:buFont typeface="Symbol" panose="05050102010706020507" pitchFamily="18" charset="2"/>
              <a:buChar char=""/>
            </a:pPr>
            <a:r>
              <a:rPr lang="en-US" sz="2000" dirty="0"/>
              <a:t>Measured Black vs. not Black well</a:t>
            </a:r>
          </a:p>
          <a:p>
            <a:pPr lvl="1">
              <a:buFont typeface="Symbol" panose="05050102010706020507" pitchFamily="18" charset="2"/>
              <a:buChar char=""/>
            </a:pPr>
            <a:r>
              <a:rPr lang="en-US" sz="2000" dirty="0"/>
              <a:t>Misclassified many API and Hispanic beneficiaries as White or Other</a:t>
            </a:r>
          </a:p>
          <a:p>
            <a:pPr>
              <a:buFont typeface="Symbol" panose="05050102010706020507" pitchFamily="18" charset="2"/>
              <a:buChar char=""/>
            </a:pPr>
            <a:r>
              <a:rPr lang="en-US" sz="2400" dirty="0"/>
              <a:t>We developed a Medicare-specific algorithm to enable HEDIS comparison by  race/ethnicity, using name, address, and administrative information</a:t>
            </a:r>
          </a:p>
          <a:p>
            <a:pPr lvl="1">
              <a:buFont typeface="Symbol" panose="05050102010706020507" pitchFamily="18" charset="2"/>
              <a:buChar char=""/>
            </a:pPr>
            <a:r>
              <a:rPr lang="en-US" sz="2000" dirty="0"/>
              <a:t>National and plan-level data appear on CMS’ Website </a:t>
            </a:r>
            <a:r>
              <a:rPr lang="en-US" sz="2000" dirty="0">
                <a:hlinkClick r:id="rId2">
                  <a:extLst>
                    <a:ext uri="{A12FA001-AC4F-418D-AE19-62706E023703}">
                      <ahyp:hlinkClr xmlns:ahyp="http://schemas.microsoft.com/office/drawing/2018/hyperlinkcolor" val="tx"/>
                    </a:ext>
                  </a:extLst>
                </a:hlinkClick>
              </a:rPr>
              <a:t>https://www.cms.gov/About-CMS/Agency-Information/OMH/research-and-data/statistics-and-data/stratified-reporting.html</a:t>
            </a:r>
            <a:endParaRPr lang="en-US" sz="2000" dirty="0"/>
          </a:p>
          <a:p>
            <a:pPr lvl="1">
              <a:buFont typeface="Symbol" panose="05050102010706020507" pitchFamily="18" charset="2"/>
              <a:buChar char=""/>
            </a:pPr>
            <a:r>
              <a:rPr lang="en-US" sz="2000" dirty="0">
                <a:latin typeface="Arial" panose="020B0604020202020204" pitchFamily="34" charset="0"/>
                <a:cs typeface="Arial" panose="020B0604020202020204" pitchFamily="34" charset="0"/>
              </a:rPr>
              <a:t>Better aligns this data with what beneficiaries themselves choose when allowed a full set of response options</a:t>
            </a:r>
            <a:endParaRPr lang="en-US" sz="2000" dirty="0"/>
          </a:p>
        </p:txBody>
      </p:sp>
    </p:spTree>
    <p:extLst>
      <p:ext uri="{BB962C8B-B14F-4D97-AF65-F5344CB8AC3E}">
        <p14:creationId xmlns:p14="http://schemas.microsoft.com/office/powerpoint/2010/main" val="259153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22024C4-9A32-451A-87DE-0651A554DAD1}"/>
              </a:ext>
            </a:extLst>
          </p:cNvPr>
          <p:cNvGraphicFramePr>
            <a:graphicFrameLocks noGrp="1"/>
          </p:cNvGraphicFramePr>
          <p:nvPr>
            <p:ph idx="1"/>
          </p:nvPr>
        </p:nvGraphicFramePr>
        <p:xfrm>
          <a:off x="342900" y="1752600"/>
          <a:ext cx="8458200" cy="3756664"/>
        </p:xfrm>
        <a:graphic>
          <a:graphicData uri="http://schemas.openxmlformats.org/drawingml/2006/table">
            <a:tbl>
              <a:tblPr firstRow="1" bandRow="1">
                <a:tableStyleId>{5C22544A-7EE6-4342-B048-85BDC9FD1C3A}</a:tableStyleId>
              </a:tblPr>
              <a:tblGrid>
                <a:gridCol w="824997">
                  <a:extLst>
                    <a:ext uri="{9D8B030D-6E8A-4147-A177-3AD203B41FA5}">
                      <a16:colId xmlns:a16="http://schemas.microsoft.com/office/drawing/2014/main" val="241417302"/>
                    </a:ext>
                  </a:extLst>
                </a:gridCol>
                <a:gridCol w="1158844">
                  <a:extLst>
                    <a:ext uri="{9D8B030D-6E8A-4147-A177-3AD203B41FA5}">
                      <a16:colId xmlns:a16="http://schemas.microsoft.com/office/drawing/2014/main" val="2642864353"/>
                    </a:ext>
                  </a:extLst>
                </a:gridCol>
                <a:gridCol w="835559">
                  <a:extLst>
                    <a:ext uri="{9D8B030D-6E8A-4147-A177-3AD203B41FA5}">
                      <a16:colId xmlns:a16="http://schemas.microsoft.com/office/drawing/2014/main" val="3048814022"/>
                    </a:ext>
                  </a:extLst>
                </a:gridCol>
                <a:gridCol w="939800">
                  <a:extLst>
                    <a:ext uri="{9D8B030D-6E8A-4147-A177-3AD203B41FA5}">
                      <a16:colId xmlns:a16="http://schemas.microsoft.com/office/drawing/2014/main" val="51885553"/>
                    </a:ext>
                  </a:extLst>
                </a:gridCol>
                <a:gridCol w="985948">
                  <a:extLst>
                    <a:ext uri="{9D8B030D-6E8A-4147-A177-3AD203B41FA5}">
                      <a16:colId xmlns:a16="http://schemas.microsoft.com/office/drawing/2014/main" val="1393086704"/>
                    </a:ext>
                  </a:extLst>
                </a:gridCol>
                <a:gridCol w="893652">
                  <a:extLst>
                    <a:ext uri="{9D8B030D-6E8A-4147-A177-3AD203B41FA5}">
                      <a16:colId xmlns:a16="http://schemas.microsoft.com/office/drawing/2014/main" val="2240624037"/>
                    </a:ext>
                  </a:extLst>
                </a:gridCol>
                <a:gridCol w="939800">
                  <a:extLst>
                    <a:ext uri="{9D8B030D-6E8A-4147-A177-3AD203B41FA5}">
                      <a16:colId xmlns:a16="http://schemas.microsoft.com/office/drawing/2014/main" val="1655693113"/>
                    </a:ext>
                  </a:extLst>
                </a:gridCol>
                <a:gridCol w="939800">
                  <a:extLst>
                    <a:ext uri="{9D8B030D-6E8A-4147-A177-3AD203B41FA5}">
                      <a16:colId xmlns:a16="http://schemas.microsoft.com/office/drawing/2014/main" val="2935889536"/>
                    </a:ext>
                  </a:extLst>
                </a:gridCol>
                <a:gridCol w="939800">
                  <a:extLst>
                    <a:ext uri="{9D8B030D-6E8A-4147-A177-3AD203B41FA5}">
                      <a16:colId xmlns:a16="http://schemas.microsoft.com/office/drawing/2014/main" val="1638785392"/>
                    </a:ext>
                  </a:extLst>
                </a:gridCol>
              </a:tblGrid>
              <a:tr h="469583">
                <a:tc gridSpan="2">
                  <a:txBody>
                    <a:bodyPr/>
                    <a:lstStyle/>
                    <a:p>
                      <a:endParaRPr lang="en-US" sz="1600" b="1" dirty="0">
                        <a:latin typeface="Arial" panose="020B0604020202020204" pitchFamily="34" charset="0"/>
                        <a:cs typeface="Arial" panose="020B0604020202020204" pitchFamily="34" charset="0"/>
                      </a:endParaRPr>
                    </a:p>
                  </a:txBody>
                  <a:tcPr/>
                </a:tc>
                <a:tc hMerge="1">
                  <a:txBody>
                    <a:bodyPr/>
                    <a:lstStyle/>
                    <a:p>
                      <a:endParaRPr lang="en-US" sz="1600" b="1" dirty="0">
                        <a:latin typeface="Arial" panose="020B0604020202020204" pitchFamily="34" charset="0"/>
                        <a:cs typeface="Arial" panose="020B0604020202020204" pitchFamily="34" charset="0"/>
                      </a:endParaRPr>
                    </a:p>
                  </a:txBody>
                  <a:tcPr/>
                </a:tc>
                <a:tc gridSpan="7">
                  <a:txBody>
                    <a:bodyPr/>
                    <a:lstStyle/>
                    <a:p>
                      <a:pPr algn="ctr"/>
                      <a:r>
                        <a:rPr lang="en-US" sz="1600" b="1" dirty="0">
                          <a:latin typeface="Arial" panose="020B0604020202020204" pitchFamily="34" charset="0"/>
                          <a:cs typeface="Arial" panose="020B0604020202020204" pitchFamily="34" charset="0"/>
                        </a:rPr>
                        <a:t>Original CMS (Social Security Administration) Variable </a:t>
                      </a:r>
                    </a:p>
                  </a:txBody>
                  <a:tcPr/>
                </a:tc>
                <a:tc hMerge="1">
                  <a:txBody>
                    <a:bodyPr/>
                    <a:lstStyle/>
                    <a:p>
                      <a:endParaRPr lang="en-US" sz="1600" b="1" dirty="0"/>
                    </a:p>
                  </a:txBody>
                  <a:tcPr/>
                </a:tc>
                <a:tc hMerge="1">
                  <a:txBody>
                    <a:bodyPr/>
                    <a:lstStyle/>
                    <a:p>
                      <a:endParaRPr lang="en-US" sz="1600" b="1" dirty="0"/>
                    </a:p>
                  </a:txBody>
                  <a:tcPr/>
                </a:tc>
                <a:tc hMerge="1">
                  <a:txBody>
                    <a:bodyPr/>
                    <a:lstStyle/>
                    <a:p>
                      <a:endParaRPr lang="en-US" sz="1600" b="1" dirty="0"/>
                    </a:p>
                  </a:txBody>
                  <a:tcPr/>
                </a:tc>
                <a:tc hMerge="1">
                  <a:txBody>
                    <a:bodyPr/>
                    <a:lstStyle/>
                    <a:p>
                      <a:endParaRPr lang="en-US" sz="1600" b="1" dirty="0"/>
                    </a:p>
                  </a:txBody>
                  <a:tcPr/>
                </a:tc>
                <a:tc hMerge="1">
                  <a:txBody>
                    <a:bodyPr/>
                    <a:lstStyle/>
                    <a:p>
                      <a:endParaRPr lang="en-US" sz="1600" b="1" dirty="0"/>
                    </a:p>
                  </a:txBody>
                  <a:tcPr/>
                </a:tc>
                <a:tc hMerge="1">
                  <a:txBody>
                    <a:bodyPr/>
                    <a:lstStyle/>
                    <a:p>
                      <a:endParaRPr lang="en-US" sz="1600" b="1" dirty="0"/>
                    </a:p>
                  </a:txBody>
                  <a:tcPr/>
                </a:tc>
                <a:extLst>
                  <a:ext uri="{0D108BD9-81ED-4DB2-BD59-A6C34878D82A}">
                    <a16:rowId xmlns:a16="http://schemas.microsoft.com/office/drawing/2014/main" val="2551388178"/>
                  </a:ext>
                </a:extLst>
              </a:tr>
              <a:tr h="469583">
                <a:tc gridSpan="2">
                  <a:txBody>
                    <a:bodyPr/>
                    <a:lstStyle/>
                    <a:p>
                      <a:endParaRPr lang="en-US" sz="1600" b="1" dirty="0">
                        <a:latin typeface="Arial" panose="020B0604020202020204" pitchFamily="34" charset="0"/>
                        <a:cs typeface="Arial" panose="020B0604020202020204" pitchFamily="34" charset="0"/>
                      </a:endParaRPr>
                    </a:p>
                  </a:txBody>
                  <a:tcPr/>
                </a:tc>
                <a:tc hMerge="1">
                  <a:txBody>
                    <a:bodyPr/>
                    <a:lstStyle/>
                    <a:p>
                      <a:endParaRPr lang="en-US" sz="1600" b="0" dirty="0">
                        <a:latin typeface="Arial" panose="020B0604020202020204" pitchFamily="34" charset="0"/>
                        <a:cs typeface="Arial" panose="020B0604020202020204" pitchFamily="34" charset="0"/>
                      </a:endParaRPr>
                    </a:p>
                  </a:txBody>
                  <a:tcPr/>
                </a:tc>
                <a:tc>
                  <a:txBody>
                    <a:bodyPr/>
                    <a:lstStyle/>
                    <a:p>
                      <a:r>
                        <a:rPr lang="en-US" sz="1600" b="0" dirty="0">
                          <a:latin typeface="Arial" panose="020B0604020202020204" pitchFamily="34" charset="0"/>
                          <a:cs typeface="Arial" panose="020B0604020202020204" pitchFamily="34" charset="0"/>
                        </a:rPr>
                        <a:t>White</a:t>
                      </a:r>
                    </a:p>
                  </a:txBody>
                  <a:tcPr/>
                </a:tc>
                <a:tc>
                  <a:txBody>
                    <a:bodyPr/>
                    <a:lstStyle/>
                    <a:p>
                      <a:r>
                        <a:rPr lang="en-US" sz="1600" b="0" dirty="0">
                          <a:latin typeface="Arial" panose="020B0604020202020204" pitchFamily="34" charset="0"/>
                          <a:cs typeface="Arial" panose="020B0604020202020204" pitchFamily="34" charset="0"/>
                        </a:rPr>
                        <a:t>Black</a:t>
                      </a:r>
                    </a:p>
                  </a:txBody>
                  <a:tcPr/>
                </a:tc>
                <a:tc>
                  <a:txBody>
                    <a:bodyPr/>
                    <a:lstStyle/>
                    <a:p>
                      <a:r>
                        <a:rPr lang="en-US" sz="1600" b="0" dirty="0">
                          <a:latin typeface="Arial" panose="020B0604020202020204" pitchFamily="34" charset="0"/>
                          <a:cs typeface="Arial" panose="020B0604020202020204" pitchFamily="34" charset="0"/>
                        </a:rPr>
                        <a:t>Hispanic</a:t>
                      </a:r>
                    </a:p>
                  </a:txBody>
                  <a:tcPr/>
                </a:tc>
                <a:tc>
                  <a:txBody>
                    <a:bodyPr/>
                    <a:lstStyle/>
                    <a:p>
                      <a:r>
                        <a:rPr lang="en-US" sz="1600" b="0" dirty="0">
                          <a:latin typeface="Arial" panose="020B0604020202020204" pitchFamily="34" charset="0"/>
                          <a:cs typeface="Arial" panose="020B0604020202020204" pitchFamily="34" charset="0"/>
                        </a:rPr>
                        <a:t>API</a:t>
                      </a:r>
                    </a:p>
                  </a:txBody>
                  <a:tcPr/>
                </a:tc>
                <a:tc>
                  <a:txBody>
                    <a:bodyPr/>
                    <a:lstStyle/>
                    <a:p>
                      <a:r>
                        <a:rPr lang="en-US" sz="1600" b="0" dirty="0">
                          <a:latin typeface="Arial" panose="020B0604020202020204" pitchFamily="34" charset="0"/>
                          <a:cs typeface="Arial" panose="020B0604020202020204" pitchFamily="34" charset="0"/>
                        </a:rPr>
                        <a:t>AI/AN</a:t>
                      </a:r>
                    </a:p>
                  </a:txBody>
                  <a:tcPr/>
                </a:tc>
                <a:tc>
                  <a:txBody>
                    <a:bodyPr/>
                    <a:lstStyle/>
                    <a:p>
                      <a:r>
                        <a:rPr lang="en-US" sz="1600" b="0" dirty="0">
                          <a:latin typeface="Arial" panose="020B0604020202020204" pitchFamily="34" charset="0"/>
                          <a:cs typeface="Arial" panose="020B0604020202020204" pitchFamily="34" charset="0"/>
                        </a:rPr>
                        <a:t>Other</a:t>
                      </a:r>
                    </a:p>
                  </a:txBody>
                  <a:tcPr/>
                </a:tc>
                <a:tc>
                  <a:txBody>
                    <a:bodyPr/>
                    <a:lstStyle/>
                    <a:p>
                      <a:r>
                        <a:rPr lang="en-US" sz="1600" b="0" dirty="0">
                          <a:latin typeface="Arial" panose="020B0604020202020204" pitchFamily="34" charset="0"/>
                          <a:cs typeface="Arial" panose="020B0604020202020204" pitchFamily="34" charset="0"/>
                        </a:rPr>
                        <a:t>Missing</a:t>
                      </a:r>
                    </a:p>
                  </a:txBody>
                  <a:tcPr/>
                </a:tc>
                <a:extLst>
                  <a:ext uri="{0D108BD9-81ED-4DB2-BD59-A6C34878D82A}">
                    <a16:rowId xmlns:a16="http://schemas.microsoft.com/office/drawing/2014/main" val="917121222"/>
                  </a:ext>
                </a:extLst>
              </a:tr>
              <a:tr h="469583">
                <a:tc rowSpan="6">
                  <a:txBody>
                    <a:bodyPr/>
                    <a:lstStyle/>
                    <a:p>
                      <a:r>
                        <a:rPr lang="en-US" sz="1600" b="1" dirty="0">
                          <a:latin typeface="Arial" panose="020B0604020202020204" pitchFamily="34" charset="0"/>
                          <a:cs typeface="Arial" panose="020B0604020202020204" pitchFamily="34" charset="0"/>
                        </a:rPr>
                        <a:t>Self-report</a:t>
                      </a:r>
                    </a:p>
                  </a:txBody>
                  <a:tcPr anchor="ctr"/>
                </a:tc>
                <a:tc>
                  <a:txBody>
                    <a:bodyPr/>
                    <a:lstStyle/>
                    <a:p>
                      <a:r>
                        <a:rPr lang="en-US" sz="1600" b="0" dirty="0">
                          <a:latin typeface="Arial" panose="020B0604020202020204" pitchFamily="34" charset="0"/>
                          <a:cs typeface="Arial" panose="020B0604020202020204" pitchFamily="34" charset="0"/>
                        </a:rPr>
                        <a:t>White</a:t>
                      </a:r>
                    </a:p>
                  </a:txBody>
                  <a:tcP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0312785"/>
                  </a:ext>
                </a:extLst>
              </a:tr>
              <a:tr h="469583">
                <a:tc vMerge="1">
                  <a:txBody>
                    <a:bodyPr/>
                    <a:lstStyle/>
                    <a:p>
                      <a:endParaRPr lang="en-US" dirty="0"/>
                    </a:p>
                  </a:txBody>
                  <a:tcPr/>
                </a:tc>
                <a:tc>
                  <a:txBody>
                    <a:bodyPr/>
                    <a:lstStyle/>
                    <a:p>
                      <a:r>
                        <a:rPr lang="en-US" sz="1600" b="0" dirty="0">
                          <a:latin typeface="Arial" panose="020B0604020202020204" pitchFamily="34" charset="0"/>
                          <a:cs typeface="Arial" panose="020B0604020202020204" pitchFamily="34" charset="0"/>
                        </a:rPr>
                        <a:t>Black</a:t>
                      </a:r>
                    </a:p>
                  </a:txBody>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13602889"/>
                  </a:ext>
                </a:extLst>
              </a:tr>
              <a:tr h="469583">
                <a:tc vMerge="1">
                  <a:txBody>
                    <a:bodyPr/>
                    <a:lstStyle/>
                    <a:p>
                      <a:endParaRPr lang="en-US" dirty="0"/>
                    </a:p>
                  </a:txBody>
                  <a:tcPr/>
                </a:tc>
                <a:tc>
                  <a:txBody>
                    <a:bodyPr/>
                    <a:lstStyle/>
                    <a:p>
                      <a:r>
                        <a:rPr lang="en-US" sz="1600" b="0" dirty="0">
                          <a:latin typeface="Arial" panose="020B0604020202020204" pitchFamily="34" charset="0"/>
                          <a:cs typeface="Arial" panose="020B0604020202020204" pitchFamily="34" charset="0"/>
                        </a:rPr>
                        <a:t>Hispanic</a:t>
                      </a:r>
                    </a:p>
                  </a:txBody>
                  <a:tcPr/>
                </a:tc>
                <a:tc>
                  <a:txBody>
                    <a:bodyPr/>
                    <a:lstStyle/>
                    <a:p>
                      <a:pPr marL="0" marR="0" algn="r">
                        <a:spcBef>
                          <a:spcPts val="0"/>
                        </a:spcBef>
                        <a:spcAft>
                          <a:spcPts val="0"/>
                        </a:spcAft>
                      </a:pPr>
                      <a:r>
                        <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58.1</a:t>
                      </a: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30.1</a:t>
                      </a: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73065045"/>
                  </a:ext>
                </a:extLst>
              </a:tr>
              <a:tr h="469583">
                <a:tc vMerge="1">
                  <a:txBody>
                    <a:bodyPr/>
                    <a:lstStyle/>
                    <a:p>
                      <a:endParaRPr lang="en-US" dirty="0"/>
                    </a:p>
                  </a:txBody>
                  <a:tcPr/>
                </a:tc>
                <a:tc>
                  <a:txBody>
                    <a:bodyPr/>
                    <a:lstStyle/>
                    <a:p>
                      <a:r>
                        <a:rPr lang="en-US" sz="1600" b="0" dirty="0">
                          <a:latin typeface="Arial" panose="020B0604020202020204" pitchFamily="34" charset="0"/>
                          <a:cs typeface="Arial" panose="020B0604020202020204" pitchFamily="34" charset="0"/>
                        </a:rPr>
                        <a:t>API</a:t>
                      </a:r>
                    </a:p>
                  </a:txBody>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54.5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35.0</a:t>
                      </a:r>
                      <a:endParaRPr lang="en-US" sz="1600" u="sng"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4317638"/>
                  </a:ext>
                </a:extLst>
              </a:tr>
              <a:tr h="469583">
                <a:tc vMerge="1">
                  <a:txBody>
                    <a:bodyPr/>
                    <a:lstStyle/>
                    <a:p>
                      <a:endParaRPr lang="en-US" dirty="0"/>
                    </a:p>
                  </a:txBody>
                  <a:tcPr/>
                </a:tc>
                <a:tc>
                  <a:txBody>
                    <a:bodyPr/>
                    <a:lstStyle/>
                    <a:p>
                      <a:r>
                        <a:rPr lang="en-US" sz="1600" b="0" dirty="0">
                          <a:latin typeface="Arial" panose="020B0604020202020204" pitchFamily="34" charset="0"/>
                          <a:cs typeface="Arial" panose="020B0604020202020204" pitchFamily="34" charset="0"/>
                        </a:rPr>
                        <a:t>AI/AN</a:t>
                      </a:r>
                    </a:p>
                  </a:txBody>
                  <a:tcPr/>
                </a:tc>
                <a:tc>
                  <a:txBody>
                    <a:bodyPr/>
                    <a:lstStyle/>
                    <a:p>
                      <a:pPr marL="0" marR="0" algn="r">
                        <a:spcBef>
                          <a:spcPts val="0"/>
                        </a:spcBef>
                        <a:spcAft>
                          <a:spcPts val="0"/>
                        </a:spcAft>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30.6</a:t>
                      </a:r>
                      <a:endParaRPr lang="en-US" sz="1600" u="sng"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56.1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1561527"/>
                  </a:ext>
                </a:extLst>
              </a:tr>
              <a:tr h="469583">
                <a:tc vMerge="1">
                  <a:txBody>
                    <a:bodyPr/>
                    <a:lstStyle/>
                    <a:p>
                      <a:endParaRPr lang="en-US" dirty="0"/>
                    </a:p>
                  </a:txBody>
                  <a:tcPr/>
                </a:tc>
                <a:tc>
                  <a:txBody>
                    <a:bodyPr/>
                    <a:lstStyle/>
                    <a:p>
                      <a:r>
                        <a:rPr lang="en-US" sz="1600" b="0" dirty="0">
                          <a:latin typeface="Arial" panose="020B0604020202020204" pitchFamily="34" charset="0"/>
                          <a:cs typeface="Arial" panose="020B0604020202020204" pitchFamily="34" charset="0"/>
                        </a:rPr>
                        <a:t>Multiracial</a:t>
                      </a:r>
                    </a:p>
                  </a:txBody>
                  <a:tcPr/>
                </a:tc>
                <a:tc>
                  <a:txBody>
                    <a:bodyPr/>
                    <a:lstStyle/>
                    <a:p>
                      <a:pPr marL="0" marR="0" algn="r">
                        <a:spcBef>
                          <a:spcPts val="0"/>
                        </a:spcBef>
                        <a:spcAft>
                          <a:spcPts val="0"/>
                        </a:spcAft>
                      </a:pPr>
                      <a:r>
                        <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64.2</a:t>
                      </a:r>
                    </a:p>
                  </a:txBody>
                  <a:tcPr marL="68580" marR="68580" marT="0" marB="0" anchor="ctr"/>
                </a:tc>
                <a:tc>
                  <a:txBody>
                    <a:bodyPr/>
                    <a:lstStyle/>
                    <a:p>
                      <a:pPr marL="0" marR="0" algn="r">
                        <a:spcBef>
                          <a:spcPts val="0"/>
                        </a:spcBef>
                        <a:spcAft>
                          <a:spcPts val="0"/>
                        </a:spcAft>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25.4</a:t>
                      </a:r>
                      <a:endParaRPr lang="en-US" sz="1600" u="sng"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44805268"/>
                  </a:ext>
                </a:extLst>
              </a:tr>
            </a:tbl>
          </a:graphicData>
        </a:graphic>
      </p:graphicFrame>
      <p:sp>
        <p:nvSpPr>
          <p:cNvPr id="3" name="Title 2">
            <a:extLst>
              <a:ext uri="{FF2B5EF4-FFF2-40B4-BE49-F238E27FC236}">
                <a16:creationId xmlns:a16="http://schemas.microsoft.com/office/drawing/2014/main" id="{A5696ABF-D27E-4DEE-8899-6DDDE4B60C09}"/>
              </a:ext>
            </a:extLst>
          </p:cNvPr>
          <p:cNvSpPr>
            <a:spLocks noGrp="1"/>
          </p:cNvSpPr>
          <p:nvPr>
            <p:ph type="title"/>
          </p:nvPr>
        </p:nvSpPr>
        <p:spPr>
          <a:xfrm>
            <a:off x="342900" y="0"/>
            <a:ext cx="8458200" cy="1371600"/>
          </a:xfrm>
        </p:spPr>
        <p:txBody>
          <a:bodyPr/>
          <a:lstStyle/>
          <a:p>
            <a:r>
              <a:rPr lang="en-US" sz="3200" dirty="0"/>
              <a:t>Original CMS Variable Misclassifies</a:t>
            </a:r>
            <a:br>
              <a:rPr lang="en-US" sz="3200" dirty="0"/>
            </a:br>
            <a:r>
              <a:rPr lang="en-US" sz="3200" dirty="0"/>
              <a:t>Many Medicare Beneficiaries</a:t>
            </a:r>
          </a:p>
        </p:txBody>
      </p:sp>
      <p:sp>
        <p:nvSpPr>
          <p:cNvPr id="4" name="Date Placeholder 3">
            <a:extLst>
              <a:ext uri="{FF2B5EF4-FFF2-40B4-BE49-F238E27FC236}">
                <a16:creationId xmlns:a16="http://schemas.microsoft.com/office/drawing/2014/main" id="{6087CA0C-9422-44F5-AFF6-A9FCF5472A7F}"/>
              </a:ext>
            </a:extLst>
          </p:cNvPr>
          <p:cNvSpPr>
            <a:spLocks noGrp="1"/>
          </p:cNvSpPr>
          <p:nvPr>
            <p:ph type="dt" sz="half" idx="10"/>
          </p:nvPr>
        </p:nvSpPr>
        <p:spPr/>
        <p:txBody>
          <a:bodyPr/>
          <a:lstStyle/>
          <a:p>
            <a:fld id="{097C0194-4FDA-43AF-9F3B-BE4B0F1060EB}" type="datetime1">
              <a:rPr lang="en-US" smtClean="0"/>
              <a:t>10/8/2021</a:t>
            </a:fld>
            <a:endParaRPr lang="en-US" dirty="0"/>
          </a:p>
        </p:txBody>
      </p:sp>
      <p:sp>
        <p:nvSpPr>
          <p:cNvPr id="5" name="Slide Number Placeholder 4">
            <a:extLst>
              <a:ext uri="{FF2B5EF4-FFF2-40B4-BE49-F238E27FC236}">
                <a16:creationId xmlns:a16="http://schemas.microsoft.com/office/drawing/2014/main" id="{AE6287F4-5409-4B49-ABFF-59FD6F350AC1}"/>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2" name="TextBox 1">
            <a:extLst>
              <a:ext uri="{FF2B5EF4-FFF2-40B4-BE49-F238E27FC236}">
                <a16:creationId xmlns:a16="http://schemas.microsoft.com/office/drawing/2014/main" id="{952CB4CE-E3E3-4A2B-A5DF-48550E458944}"/>
              </a:ext>
            </a:extLst>
          </p:cNvPr>
          <p:cNvSpPr txBox="1"/>
          <p:nvPr/>
        </p:nvSpPr>
        <p:spPr>
          <a:xfrm>
            <a:off x="1181477" y="5705598"/>
            <a:ext cx="67810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Weighted Distribution of 2019 MA/FFS Survey Respondents </a:t>
            </a:r>
          </a:p>
        </p:txBody>
      </p:sp>
    </p:spTree>
    <p:extLst>
      <p:ext uri="{BB962C8B-B14F-4D97-AF65-F5344CB8AC3E}">
        <p14:creationId xmlns:p14="http://schemas.microsoft.com/office/powerpoint/2010/main" val="393770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677C-B257-48ED-A9D8-AD2856A9DE74}"/>
              </a:ext>
            </a:extLst>
          </p:cNvPr>
          <p:cNvSpPr>
            <a:spLocks noGrp="1"/>
          </p:cNvSpPr>
          <p:nvPr>
            <p:ph type="title"/>
          </p:nvPr>
        </p:nvSpPr>
        <p:spPr>
          <a:xfrm>
            <a:off x="37524" y="-1"/>
            <a:ext cx="9106476" cy="1233377"/>
          </a:xfrm>
        </p:spPr>
        <p:txBody>
          <a:bodyPr>
            <a:normAutofit/>
          </a:bodyPr>
          <a:lstStyle/>
          <a:p>
            <a:pPr algn="ctr"/>
            <a:r>
              <a:rPr lang="en-US" sz="3000" b="1" dirty="0">
                <a:latin typeface="Arial" panose="020B0604020202020204" pitchFamily="34" charset="0"/>
                <a:cs typeface="Arial" panose="020B0604020202020204" pitchFamily="34" charset="0"/>
              </a:rPr>
              <a:t>Overview of the MBISG Method</a:t>
            </a:r>
            <a:endParaRPr lang="en-US" sz="3000" b="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5D7C98-24FD-4A83-938B-C7A15008A3CF}"/>
              </a:ext>
            </a:extLst>
          </p:cNvPr>
          <p:cNvSpPr>
            <a:spLocks noGrp="1"/>
          </p:cNvSpPr>
          <p:nvPr>
            <p:ph idx="1"/>
          </p:nvPr>
        </p:nvSpPr>
        <p:spPr>
          <a:xfrm>
            <a:off x="400692" y="1770727"/>
            <a:ext cx="8342616" cy="6153743"/>
          </a:xfrm>
        </p:spPr>
        <p:txBody>
          <a:bodyPr>
            <a:normAutofit/>
          </a:bodyPr>
          <a:lstStyle/>
          <a:p>
            <a:pPr>
              <a:spcBef>
                <a:spcPts val="1200"/>
              </a:spcBef>
            </a:pPr>
            <a:r>
              <a:rPr lang="en-US" sz="2000" dirty="0">
                <a:latin typeface="Arial" panose="020B0604020202020204" pitchFamily="34" charset="0"/>
                <a:cs typeface="Arial" panose="020B0604020202020204" pitchFamily="34" charset="0"/>
              </a:rPr>
              <a:t>MBISG 2.1 (see Haas et al., 2019 for version 2.0) uses the original beneficiary-reported data on race and ethnicity and supplements it by taking into consideration a beneficiary’s neighborhood composition and other information supplied by beneficiaries</a:t>
            </a:r>
          </a:p>
          <a:p>
            <a:r>
              <a:rPr lang="en-US" sz="2000" dirty="0"/>
              <a:t>Turns CMS administrative classification into a vector of racial-and-ethnic probabilities using previous self-reported data from a national survey of Medicare beneficiaries, poststratified to CMS enrollment files</a:t>
            </a:r>
          </a:p>
          <a:p>
            <a:r>
              <a:rPr lang="en-US" sz="2000" dirty="0"/>
              <a:t>Independently calculates a vector of BISG racial-and-ethnic probabilities from name and address </a:t>
            </a:r>
          </a:p>
          <a:p>
            <a:r>
              <a:rPr lang="en-US" sz="2000" dirty="0"/>
              <a:t>Uses similar Bayesian approach to integrate these two estimates, using three initial information sources</a:t>
            </a:r>
          </a:p>
          <a:p>
            <a:r>
              <a:rPr lang="en-US" sz="2000" dirty="0"/>
              <a:t>Also incorporates additional data elements and more flexible modeling</a:t>
            </a:r>
          </a:p>
          <a:p>
            <a:r>
              <a:rPr lang="en-US" sz="2000" dirty="0"/>
              <a:t>Substantially improves the original CMS variable</a:t>
            </a:r>
          </a:p>
          <a:p>
            <a:pPr>
              <a:spcBef>
                <a:spcPts val="12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08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92500" lnSpcReduction="10000"/>
          </a:bodyPr>
          <a:lstStyle/>
          <a:p>
            <a:r>
              <a:rPr lang="en-US" dirty="0"/>
              <a:t>Analyses employ Medicare CAHPS data (n=284,627) </a:t>
            </a:r>
          </a:p>
          <a:p>
            <a:pPr lvl="1"/>
            <a:r>
              <a:rPr lang="en-US" dirty="0"/>
              <a:t>Permits linking self-reported race-and-ethnicity data to CMS administrative data </a:t>
            </a:r>
          </a:p>
          <a:p>
            <a:r>
              <a:rPr lang="en-US" dirty="0"/>
              <a:t>Predicted probabilities are checked by: </a:t>
            </a:r>
          </a:p>
          <a:p>
            <a:pPr lvl="1"/>
            <a:r>
              <a:rPr lang="en-US" dirty="0"/>
              <a:t>Assessing concordance with self-reported data </a:t>
            </a:r>
          </a:p>
          <a:p>
            <a:pPr lvl="1"/>
            <a:r>
              <a:rPr lang="en-US" dirty="0"/>
              <a:t>Comparing mean predicted probabilities for each racial-and-ethnic group to the corresponding prevalence in self-reported data (calibration)</a:t>
            </a:r>
          </a:p>
          <a:p>
            <a:r>
              <a:rPr lang="en-US" dirty="0"/>
              <a:t>Evaluation of models uses 10-fold cross-validation:</a:t>
            </a:r>
          </a:p>
          <a:p>
            <a:pPr lvl="1"/>
            <a:r>
              <a:rPr lang="en-US" dirty="0"/>
              <a:t>Randomly divided the observations into 10 equal parts </a:t>
            </a:r>
          </a:p>
          <a:p>
            <a:pPr lvl="1"/>
            <a:r>
              <a:rPr lang="en-US" dirty="0"/>
              <a:t>Fit each model on 90% of the sample and used that model to estimate racial-and-ethnic probabilities for the remaining 10%  </a:t>
            </a:r>
          </a:p>
          <a:p>
            <a:pPr lvl="1"/>
            <a:r>
              <a:rPr lang="en-US" dirty="0"/>
              <a:t>Correlated these out-of-sample predictions with self-reported race-and-ethnicity</a:t>
            </a:r>
          </a:p>
          <a:p>
            <a:pPr lvl="1"/>
            <a:r>
              <a:rPr lang="en-US" dirty="0"/>
              <a:t>Averaged the 10 sets of correlations</a:t>
            </a:r>
          </a:p>
          <a:p>
            <a:endParaRPr lang="en-US"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4000" dirty="0"/>
              <a:t>Data and Methods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Tree>
    <p:extLst>
      <p:ext uri="{BB962C8B-B14F-4D97-AF65-F5344CB8AC3E}">
        <p14:creationId xmlns:p14="http://schemas.microsoft.com/office/powerpoint/2010/main" val="280589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214"/>
            <a:ext cx="8458200" cy="1371600"/>
          </a:xfrm>
        </p:spPr>
        <p:txBody>
          <a:bodyPr>
            <a:noAutofit/>
          </a:bodyPr>
          <a:lstStyle/>
          <a:p>
            <a:r>
              <a:rPr lang="en-US" sz="4800" dirty="0"/>
              <a:t>Outline</a:t>
            </a:r>
          </a:p>
        </p:txBody>
      </p:sp>
      <p:sp>
        <p:nvSpPr>
          <p:cNvPr id="3" name="Content Placeholder 2"/>
          <p:cNvSpPr>
            <a:spLocks noGrp="1"/>
          </p:cNvSpPr>
          <p:nvPr>
            <p:ph idx="1"/>
          </p:nvPr>
        </p:nvSpPr>
        <p:spPr>
          <a:xfrm>
            <a:off x="696686" y="1886224"/>
            <a:ext cx="7750628" cy="4971776"/>
          </a:xfrm>
        </p:spPr>
        <p:txBody>
          <a:bodyPr>
            <a:noAutofit/>
          </a:bodyPr>
          <a:lstStyle/>
          <a:p>
            <a:r>
              <a:rPr lang="en-US" sz="2800" dirty="0">
                <a:solidFill>
                  <a:srgbClr val="000000"/>
                </a:solidFill>
              </a:rPr>
              <a:t>Why Indirectly Estimate Race-and-Ethnicity?</a:t>
            </a:r>
          </a:p>
          <a:p>
            <a:r>
              <a:rPr lang="en-US" sz="2800" dirty="0">
                <a:solidFill>
                  <a:srgbClr val="000000"/>
                </a:solidFill>
              </a:rPr>
              <a:t>The Bayesian Improved Surname and Geocoding Approach (BISG) and Medicare BISG (MBISG)</a:t>
            </a:r>
          </a:p>
          <a:p>
            <a:r>
              <a:rPr lang="en-US" sz="2800" dirty="0">
                <a:solidFill>
                  <a:srgbClr val="000000"/>
                </a:solidFill>
              </a:rPr>
              <a:t>Applications</a:t>
            </a:r>
          </a:p>
          <a:p>
            <a:r>
              <a:rPr lang="en-US" sz="2800" dirty="0">
                <a:solidFill>
                  <a:srgbClr val="000000"/>
                </a:solidFill>
              </a:rPr>
              <a:t>Concerns</a:t>
            </a:r>
          </a:p>
          <a:p>
            <a:r>
              <a:rPr lang="en-US" sz="2800" dirty="0">
                <a:solidFill>
                  <a:srgbClr val="000000"/>
                </a:solidFill>
              </a:rPr>
              <a:t>Use of M(BISG) / Future Directions</a:t>
            </a:r>
          </a:p>
          <a:p>
            <a:endParaRPr lang="en-US" sz="2100"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1</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387668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1159D76-E7E9-4892-8559-CCC1E237B02E}"/>
              </a:ext>
            </a:extLst>
          </p:cNvPr>
          <p:cNvGraphicFramePr/>
          <p:nvPr/>
        </p:nvGraphicFramePr>
        <p:xfrm>
          <a:off x="959224" y="2042462"/>
          <a:ext cx="719865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28A0B28-19CA-46BA-9A94-ADE644C6CDCA}"/>
              </a:ext>
            </a:extLst>
          </p:cNvPr>
          <p:cNvSpPr>
            <a:spLocks noGrp="1"/>
          </p:cNvSpPr>
          <p:nvPr>
            <p:ph type="title"/>
          </p:nvPr>
        </p:nvSpPr>
        <p:spPr/>
        <p:txBody>
          <a:bodyPr/>
          <a:lstStyle/>
          <a:p>
            <a:r>
              <a:rPr lang="en-US" dirty="0"/>
              <a:t>MBISG 2.1 Substantially Improves the Original CMS Variable</a:t>
            </a:r>
          </a:p>
        </p:txBody>
      </p:sp>
    </p:spTree>
    <p:extLst>
      <p:ext uri="{BB962C8B-B14F-4D97-AF65-F5344CB8AC3E}">
        <p14:creationId xmlns:p14="http://schemas.microsoft.com/office/powerpoint/2010/main" val="363336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92500" lnSpcReduction="20000"/>
          </a:bodyPr>
          <a:lstStyle/>
          <a:p>
            <a:r>
              <a:rPr lang="en-US" dirty="0"/>
              <a:t>Concordance of 92-98% for API, Black, Hispanic, White for BISG 1.0</a:t>
            </a:r>
          </a:p>
          <a:p>
            <a:pPr lvl="1"/>
            <a:r>
              <a:rPr lang="en-US" dirty="0"/>
              <a:t>Surname, Address</a:t>
            </a:r>
          </a:p>
          <a:p>
            <a:pPr lvl="1"/>
            <a:r>
              <a:rPr lang="en-US" dirty="0"/>
              <a:t>Not recommended for AI/AN, Multiracial inferences</a:t>
            </a:r>
          </a:p>
          <a:p>
            <a:r>
              <a:rPr lang="en-US" dirty="0"/>
              <a:t>Concordance of 95-98% for API, Black, Hispanic, White, for Modified BIFSG </a:t>
            </a:r>
          </a:p>
          <a:p>
            <a:pPr lvl="1"/>
            <a:r>
              <a:rPr lang="en-US" dirty="0"/>
              <a:t>First Name, Surname, Address</a:t>
            </a:r>
          </a:p>
          <a:p>
            <a:pPr lvl="1"/>
            <a:r>
              <a:rPr lang="en-US" dirty="0"/>
              <a:t>Careful use for AI/AN (c=0.80)</a:t>
            </a:r>
          </a:p>
          <a:p>
            <a:pPr lvl="1"/>
            <a:r>
              <a:rPr lang="en-US" dirty="0"/>
              <a:t>Not recommended for Multiracial inference (c=0.69)</a:t>
            </a:r>
          </a:p>
          <a:p>
            <a:r>
              <a:rPr lang="en-US" dirty="0"/>
              <a:t>Concordance of 96-99+% for Hispanic, White, Black, API for MBISG 2.1</a:t>
            </a:r>
          </a:p>
          <a:p>
            <a:pPr lvl="1"/>
            <a:r>
              <a:rPr lang="en-US" dirty="0"/>
              <a:t>Name, Address, SSA r/e, other Medicare fields</a:t>
            </a:r>
          </a:p>
          <a:p>
            <a:pPr lvl="1"/>
            <a:r>
              <a:rPr lang="en-US" dirty="0"/>
              <a:t>Some use for AI/AN (c=0.84)</a:t>
            </a:r>
          </a:p>
          <a:p>
            <a:pPr lvl="1"/>
            <a:r>
              <a:rPr lang="en-US" dirty="0"/>
              <a:t>Not recommended for Multiracial inference (c=0.71)</a:t>
            </a:r>
          </a:p>
          <a:p>
            <a:r>
              <a:rPr lang="en-US" dirty="0"/>
              <a:t>1.0 perfect, 0.9 excellent, 0.8 good, 0.7 adequate, 0.5 chance</a:t>
            </a:r>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342900" y="15876"/>
            <a:ext cx="8458200" cy="1371600"/>
          </a:xfrm>
        </p:spPr>
        <p:txBody>
          <a:bodyPr/>
          <a:lstStyle/>
          <a:p>
            <a:r>
              <a:rPr lang="en-US" sz="2700" dirty="0"/>
              <a:t>Concordance of BISG 1.0, Modified MBISG, MBIFSG 2.1 with Self-Report</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137175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399A-1B27-4F65-AD64-461B4FA520C2}"/>
              </a:ext>
            </a:extLst>
          </p:cNvPr>
          <p:cNvSpPr>
            <a:spLocks noGrp="1"/>
          </p:cNvSpPr>
          <p:nvPr>
            <p:ph type="title"/>
          </p:nvPr>
        </p:nvSpPr>
        <p:spPr/>
        <p:txBody>
          <a:bodyPr/>
          <a:lstStyle/>
          <a:p>
            <a:r>
              <a:rPr lang="en-US" dirty="0"/>
              <a:t>Applications</a:t>
            </a:r>
          </a:p>
        </p:txBody>
      </p:sp>
      <p:sp>
        <p:nvSpPr>
          <p:cNvPr id="3" name="Date Placeholder 2">
            <a:extLst>
              <a:ext uri="{FF2B5EF4-FFF2-40B4-BE49-F238E27FC236}">
                <a16:creationId xmlns:a16="http://schemas.microsoft.com/office/drawing/2014/main" id="{DC5E4181-E644-45B2-AA93-570BD70E4A0D}"/>
              </a:ext>
            </a:extLst>
          </p:cNvPr>
          <p:cNvSpPr>
            <a:spLocks noGrp="1"/>
          </p:cNvSpPr>
          <p:nvPr>
            <p:ph type="dt" sz="half" idx="10"/>
          </p:nvPr>
        </p:nvSpPr>
        <p:spPr/>
        <p:txBody>
          <a:bodyPr/>
          <a:lstStyle/>
          <a:p>
            <a:fld id="{9D16256B-82DA-4EE1-81C3-24F2947DEBAD}" type="datetime1">
              <a:rPr lang="en-US" smtClean="0"/>
              <a:t>10/8/2021</a:t>
            </a:fld>
            <a:endParaRPr lang="en-US" dirty="0"/>
          </a:p>
        </p:txBody>
      </p:sp>
      <p:sp>
        <p:nvSpPr>
          <p:cNvPr id="4" name="Slide Number Placeholder 3">
            <a:extLst>
              <a:ext uri="{FF2B5EF4-FFF2-40B4-BE49-F238E27FC236}">
                <a16:creationId xmlns:a16="http://schemas.microsoft.com/office/drawing/2014/main" id="{F92ACD82-5832-459E-92E9-B9D38F07D0BF}"/>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5" name="Content Placeholder 2">
            <a:extLst>
              <a:ext uri="{FF2B5EF4-FFF2-40B4-BE49-F238E27FC236}">
                <a16:creationId xmlns:a16="http://schemas.microsoft.com/office/drawing/2014/main" id="{BE5F80A6-8F45-1B4B-9320-5395412ABADB}"/>
              </a:ext>
            </a:extLst>
          </p:cNvPr>
          <p:cNvSpPr txBox="1">
            <a:spLocks/>
          </p:cNvSpPr>
          <p:nvPr/>
        </p:nvSpPr>
        <p:spPr>
          <a:xfrm>
            <a:off x="696686" y="1886224"/>
            <a:ext cx="7750628" cy="4971776"/>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mj-lt"/>
              <a:buAutoNum type="arabicPeriod"/>
            </a:pPr>
            <a:r>
              <a:rPr lang="en-US" sz="1800" dirty="0">
                <a:solidFill>
                  <a:srgbClr val="000000"/>
                </a:solidFill>
              </a:rPr>
              <a:t>National and Contract-Specific Stratified Reporting by Race/Ethnicity</a:t>
            </a:r>
          </a:p>
          <a:p>
            <a:pPr marL="342900" indent="-342900">
              <a:buFont typeface="+mj-lt"/>
              <a:buAutoNum type="arabicPeriod"/>
            </a:pPr>
            <a:r>
              <a:rPr lang="en-US" sz="1800" dirty="0">
                <a:solidFill>
                  <a:srgbClr val="000000"/>
                </a:solidFill>
              </a:rPr>
              <a:t>A Health Equity Summary Score to Incentivize Excellent Care to At-Risk Groups </a:t>
            </a:r>
          </a:p>
          <a:p>
            <a:pPr marL="342900" indent="-342900">
              <a:buFont typeface="+mj-lt"/>
              <a:buAutoNum type="arabicPeriod"/>
            </a:pPr>
            <a:r>
              <a:rPr lang="en-US" sz="1800" dirty="0"/>
              <a:t>Measuring racial/ethnic differences in voluntary disenrollment from Medicare plans</a:t>
            </a:r>
          </a:p>
          <a:p>
            <a:pPr marL="342900" indent="-342900">
              <a:buFont typeface="+mj-lt"/>
              <a:buAutoNum type="arabicPeriod"/>
            </a:pPr>
            <a:r>
              <a:rPr lang="en-US" sz="1800" dirty="0"/>
              <a:t>Imputing Race-and-Ethnicity for Survey Respondents who did not report Race-and-Ethnicity </a:t>
            </a:r>
          </a:p>
          <a:p>
            <a:pPr marL="342900" indent="-342900">
              <a:buFont typeface="+mj-lt"/>
              <a:buAutoNum type="arabicPeriod"/>
            </a:pPr>
            <a:r>
              <a:rPr lang="en-US" sz="1800" dirty="0"/>
              <a:t>Estimating Enrollment by Race-and-Ethnicity in Marketplace Plans</a:t>
            </a:r>
          </a:p>
          <a:p>
            <a:pPr marL="342900" indent="-342900">
              <a:buFont typeface="+mj-lt"/>
              <a:buAutoNum type="arabicPeriod"/>
            </a:pPr>
            <a:r>
              <a:rPr lang="en-US" sz="1800" dirty="0"/>
              <a:t>Racial-and-Ethnic Inequities in Behavioral Health Quality Measures in Medicare Health Plans </a:t>
            </a:r>
          </a:p>
          <a:p>
            <a:pPr marL="342900" indent="-342900">
              <a:buFont typeface="+mj-lt"/>
              <a:buAutoNum type="arabicPeriod"/>
            </a:pPr>
            <a:r>
              <a:rPr lang="en-US" sz="1800" kern="0" dirty="0"/>
              <a:t>Detect and Correct Bias in Clinical Decision Algorithms or p4p Schemes</a:t>
            </a:r>
          </a:p>
          <a:p>
            <a:pPr marL="342900" indent="-342900">
              <a:buFont typeface="+mj-lt"/>
              <a:buAutoNum type="arabicPeriod"/>
            </a:pPr>
            <a:r>
              <a:rPr lang="en-US" sz="1800" dirty="0"/>
              <a:t>Combine with GIS Mapping</a:t>
            </a:r>
            <a:endParaRPr lang="en-US" sz="2800" dirty="0"/>
          </a:p>
          <a:p>
            <a:endParaRPr lang="en-US" sz="2100" dirty="0"/>
          </a:p>
        </p:txBody>
      </p:sp>
    </p:spTree>
    <p:extLst>
      <p:ext uri="{BB962C8B-B14F-4D97-AF65-F5344CB8AC3E}">
        <p14:creationId xmlns:p14="http://schemas.microsoft.com/office/powerpoint/2010/main" val="321216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F18F-5E71-4973-B838-023694C80AD2}"/>
              </a:ext>
            </a:extLst>
          </p:cNvPr>
          <p:cNvSpPr>
            <a:spLocks noGrp="1"/>
          </p:cNvSpPr>
          <p:nvPr>
            <p:ph type="title"/>
          </p:nvPr>
        </p:nvSpPr>
        <p:spPr/>
        <p:txBody>
          <a:bodyPr>
            <a:normAutofit/>
          </a:bodyPr>
          <a:lstStyle/>
          <a:p>
            <a:r>
              <a:rPr lang="en-US" altLang="en-US" dirty="0"/>
              <a:t>Race/Ethnicity Estimation Project </a:t>
            </a:r>
            <a:endParaRPr lang="en-US" dirty="0"/>
          </a:p>
        </p:txBody>
      </p:sp>
      <p:sp>
        <p:nvSpPr>
          <p:cNvPr id="3" name="Content Placeholder 2">
            <a:extLst>
              <a:ext uri="{FF2B5EF4-FFF2-40B4-BE49-F238E27FC236}">
                <a16:creationId xmlns:a16="http://schemas.microsoft.com/office/drawing/2014/main" id="{92CEC2BC-BE63-4AC6-B838-AFF1111678B2}"/>
              </a:ext>
            </a:extLst>
          </p:cNvPr>
          <p:cNvSpPr>
            <a:spLocks noGrp="1"/>
          </p:cNvSpPr>
          <p:nvPr>
            <p:ph idx="1"/>
          </p:nvPr>
        </p:nvSpPr>
        <p:spPr/>
        <p:txBody>
          <a:bodyPr>
            <a:normAutofit fontScale="25000" lnSpcReduction="20000"/>
          </a:bodyPr>
          <a:lstStyle/>
          <a:p>
            <a:pPr>
              <a:lnSpc>
                <a:spcPct val="120000"/>
              </a:lnSpc>
              <a:spcBef>
                <a:spcPts val="0"/>
              </a:spcBef>
            </a:pPr>
            <a:r>
              <a:rPr lang="en-US" altLang="en-US" sz="12800" dirty="0"/>
              <a:t>BISG method endorsed by the National Academy of Medicine, NCQA, NQF, and other entities</a:t>
            </a:r>
            <a:endParaRPr lang="en-US" altLang="en-US" sz="9600" dirty="0"/>
          </a:p>
          <a:p>
            <a:pPr>
              <a:lnSpc>
                <a:spcPct val="120000"/>
              </a:lnSpc>
              <a:spcBef>
                <a:spcPts val="0"/>
              </a:spcBef>
            </a:pPr>
            <a:r>
              <a:rPr lang="en-US" altLang="en-US" sz="12800" dirty="0"/>
              <a:t>BISG method used by:</a:t>
            </a:r>
            <a:endParaRPr lang="en-US" altLang="en-US" sz="8000" dirty="0"/>
          </a:p>
          <a:p>
            <a:pPr lvl="1">
              <a:lnSpc>
                <a:spcPct val="120000"/>
              </a:lnSpc>
              <a:spcBef>
                <a:spcPts val="0"/>
              </a:spcBef>
            </a:pPr>
            <a:r>
              <a:rPr lang="en-US" altLang="en-US" sz="8000" dirty="0"/>
              <a:t>Numerous leading national and regional health plans, such as: consider just listing instead of logs given mergers</a:t>
            </a:r>
          </a:p>
          <a:p>
            <a:pPr marL="457200" lvl="1" indent="0">
              <a:lnSpc>
                <a:spcPct val="120000"/>
              </a:lnSpc>
              <a:spcBef>
                <a:spcPts val="0"/>
              </a:spcBef>
              <a:buNone/>
            </a:pPr>
            <a:endParaRPr lang="en-US" altLang="en-US" sz="8000" dirty="0"/>
          </a:p>
          <a:p>
            <a:pPr lvl="1">
              <a:lnSpc>
                <a:spcPct val="120000"/>
              </a:lnSpc>
              <a:spcBef>
                <a:spcPts val="0"/>
              </a:spcBef>
            </a:pPr>
            <a:endParaRPr lang="en-US" altLang="en-US" sz="8000" dirty="0"/>
          </a:p>
          <a:p>
            <a:pPr lvl="1">
              <a:lnSpc>
                <a:spcPct val="120000"/>
              </a:lnSpc>
              <a:spcBef>
                <a:spcPts val="0"/>
              </a:spcBef>
            </a:pPr>
            <a:endParaRPr lang="en-US" altLang="en-US" sz="8000" dirty="0"/>
          </a:p>
          <a:p>
            <a:pPr lvl="1">
              <a:lnSpc>
                <a:spcPct val="120000"/>
              </a:lnSpc>
              <a:spcBef>
                <a:spcPts val="0"/>
              </a:spcBef>
            </a:pPr>
            <a:r>
              <a:rPr lang="en-US" altLang="en-US" sz="8000" dirty="0"/>
              <a:t>Centers for Medicaid and Medicare Services</a:t>
            </a:r>
          </a:p>
          <a:p>
            <a:pPr lvl="1">
              <a:lnSpc>
                <a:spcPct val="120000"/>
              </a:lnSpc>
              <a:spcBef>
                <a:spcPts val="0"/>
              </a:spcBef>
            </a:pPr>
            <a:r>
              <a:rPr lang="en-US" sz="8000" dirty="0"/>
              <a:t>Consumer Financial Protection Bureau</a:t>
            </a:r>
          </a:p>
          <a:p>
            <a:pPr lvl="1">
              <a:lnSpc>
                <a:spcPct val="120000"/>
              </a:lnSpc>
              <a:spcBef>
                <a:spcPts val="0"/>
              </a:spcBef>
            </a:pPr>
            <a:r>
              <a:rPr lang="en-US" altLang="en-US" sz="8000" dirty="0"/>
              <a:t>Massachusetts CHIA</a:t>
            </a:r>
          </a:p>
          <a:p>
            <a:pPr>
              <a:lnSpc>
                <a:spcPct val="120000"/>
              </a:lnSpc>
              <a:spcBef>
                <a:spcPts val="0"/>
              </a:spcBef>
            </a:pPr>
            <a:endParaRPr lang="en-US" altLang="en-US" sz="8000" i="1" dirty="0"/>
          </a:p>
          <a:p>
            <a:pPr>
              <a:lnSpc>
                <a:spcPct val="120000"/>
              </a:lnSpc>
              <a:spcBef>
                <a:spcPts val="0"/>
              </a:spcBef>
            </a:pPr>
            <a:endParaRPr lang="en-US" altLang="en-US" sz="3500" dirty="0"/>
          </a:p>
          <a:p>
            <a:pPr marL="457200" lvl="1" indent="0">
              <a:lnSpc>
                <a:spcPct val="120000"/>
              </a:lnSpc>
              <a:spcBef>
                <a:spcPts val="0"/>
              </a:spcBef>
              <a:buNone/>
            </a:pPr>
            <a:r>
              <a:rPr lang="en-US" altLang="en-US" sz="2000" dirty="0"/>
              <a:t>	l;</a:t>
            </a:r>
          </a:p>
          <a:p>
            <a:pPr>
              <a:lnSpc>
                <a:spcPct val="120000"/>
              </a:lnSpc>
              <a:spcBef>
                <a:spcPts val="0"/>
              </a:spcBef>
            </a:pPr>
            <a:endParaRPr lang="en-US" dirty="0"/>
          </a:p>
        </p:txBody>
      </p:sp>
      <p:sp>
        <p:nvSpPr>
          <p:cNvPr id="4" name="Slide Number Placeholder 3">
            <a:extLst>
              <a:ext uri="{FF2B5EF4-FFF2-40B4-BE49-F238E27FC236}">
                <a16:creationId xmlns:a16="http://schemas.microsoft.com/office/drawing/2014/main" id="{60D0CB1A-AFC8-443A-911F-9D3C9A5E8646}"/>
              </a:ext>
            </a:extLst>
          </p:cNvPr>
          <p:cNvSpPr>
            <a:spLocks noGrp="1"/>
          </p:cNvSpPr>
          <p:nvPr>
            <p:ph type="sldNum" sz="quarter" idx="12"/>
          </p:nvPr>
        </p:nvSpPr>
        <p:spPr/>
        <p:txBody>
          <a:bodyPr/>
          <a:lstStyle/>
          <a:p>
            <a:fld id="{3D2239C6-D0EB-3440-A6A2-67F46B28C51D}" type="slidenum">
              <a:rPr lang="en-US" smtClean="0"/>
              <a:pPr/>
              <a:t>22</a:t>
            </a:fld>
            <a:endParaRPr lang="en-US" dirty="0"/>
          </a:p>
        </p:txBody>
      </p:sp>
      <p:pic>
        <p:nvPicPr>
          <p:cNvPr id="14" name="Picture 13" descr="Harvard Pilgrim.jpg">
            <a:extLst>
              <a:ext uri="{FF2B5EF4-FFF2-40B4-BE49-F238E27FC236}">
                <a16:creationId xmlns:a16="http://schemas.microsoft.com/office/drawing/2014/main" id="{96754AF7-B42E-48FA-9032-C8C275906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267" y="4437242"/>
            <a:ext cx="1244674" cy="259307"/>
          </a:xfrm>
          <a:prstGeom prst="rect">
            <a:avLst/>
          </a:prstGeom>
        </p:spPr>
      </p:pic>
      <p:pic>
        <p:nvPicPr>
          <p:cNvPr id="15" name="Picture 14" descr="WellPoint_logo.png">
            <a:extLst>
              <a:ext uri="{FF2B5EF4-FFF2-40B4-BE49-F238E27FC236}">
                <a16:creationId xmlns:a16="http://schemas.microsoft.com/office/drawing/2014/main" id="{53C5816C-B6B1-413C-B049-4955943E3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015" y="4983201"/>
            <a:ext cx="1071039" cy="257050"/>
          </a:xfrm>
          <a:prstGeom prst="rect">
            <a:avLst/>
          </a:prstGeom>
        </p:spPr>
      </p:pic>
      <p:pic>
        <p:nvPicPr>
          <p:cNvPr id="16" name="Picture 15" descr="Tufts logo.jpg">
            <a:extLst>
              <a:ext uri="{FF2B5EF4-FFF2-40B4-BE49-F238E27FC236}">
                <a16:creationId xmlns:a16="http://schemas.microsoft.com/office/drawing/2014/main" id="{BCFD7421-1951-4C40-A6EA-2402683DA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807" y="4887584"/>
            <a:ext cx="911118" cy="364448"/>
          </a:xfrm>
          <a:prstGeom prst="rect">
            <a:avLst/>
          </a:prstGeom>
        </p:spPr>
      </p:pic>
      <p:pic>
        <p:nvPicPr>
          <p:cNvPr id="17" name="Picture 16">
            <a:extLst>
              <a:ext uri="{FF2B5EF4-FFF2-40B4-BE49-F238E27FC236}">
                <a16:creationId xmlns:a16="http://schemas.microsoft.com/office/drawing/2014/main" id="{A85F474A-CE9E-42A2-9AA6-AA25116B6188}"/>
              </a:ext>
            </a:extLst>
          </p:cNvPr>
          <p:cNvPicPr>
            <a:picLocks noChangeAspect="1"/>
          </p:cNvPicPr>
          <p:nvPr/>
        </p:nvPicPr>
        <p:blipFill>
          <a:blip r:embed="rId5"/>
          <a:stretch>
            <a:fillRect/>
          </a:stretch>
        </p:blipFill>
        <p:spPr>
          <a:xfrm>
            <a:off x="1378837" y="4467617"/>
            <a:ext cx="1060250" cy="371949"/>
          </a:xfrm>
          <a:prstGeom prst="rect">
            <a:avLst/>
          </a:prstGeom>
        </p:spPr>
      </p:pic>
      <p:pic>
        <p:nvPicPr>
          <p:cNvPr id="18" name="Picture 17">
            <a:extLst>
              <a:ext uri="{FF2B5EF4-FFF2-40B4-BE49-F238E27FC236}">
                <a16:creationId xmlns:a16="http://schemas.microsoft.com/office/drawing/2014/main" id="{64A9EF14-E795-4C45-987B-B33471310B27}"/>
              </a:ext>
            </a:extLst>
          </p:cNvPr>
          <p:cNvPicPr>
            <a:picLocks noChangeAspect="1"/>
          </p:cNvPicPr>
          <p:nvPr/>
        </p:nvPicPr>
        <p:blipFill>
          <a:blip r:embed="rId6"/>
          <a:stretch>
            <a:fillRect/>
          </a:stretch>
        </p:blipFill>
        <p:spPr>
          <a:xfrm>
            <a:off x="3134727" y="4966883"/>
            <a:ext cx="888072" cy="245927"/>
          </a:xfrm>
          <a:prstGeom prst="rect">
            <a:avLst/>
          </a:prstGeom>
        </p:spPr>
      </p:pic>
      <p:pic>
        <p:nvPicPr>
          <p:cNvPr id="19" name="Picture 18" descr="Cigna logo.png">
            <a:extLst>
              <a:ext uri="{FF2B5EF4-FFF2-40B4-BE49-F238E27FC236}">
                <a16:creationId xmlns:a16="http://schemas.microsoft.com/office/drawing/2014/main" id="{7439C208-F235-488A-A12E-A946F0900F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6110" y="4440757"/>
            <a:ext cx="476309" cy="397772"/>
          </a:xfrm>
          <a:prstGeom prst="rect">
            <a:avLst/>
          </a:prstGeom>
        </p:spPr>
      </p:pic>
      <p:pic>
        <p:nvPicPr>
          <p:cNvPr id="20" name="Picture 19">
            <a:extLst>
              <a:ext uri="{FF2B5EF4-FFF2-40B4-BE49-F238E27FC236}">
                <a16:creationId xmlns:a16="http://schemas.microsoft.com/office/drawing/2014/main" id="{F50EDB39-BA7F-40EE-B2AC-DA85E7DEC079}"/>
              </a:ext>
            </a:extLst>
          </p:cNvPr>
          <p:cNvPicPr>
            <a:picLocks noChangeAspect="1"/>
          </p:cNvPicPr>
          <p:nvPr/>
        </p:nvPicPr>
        <p:blipFill>
          <a:blip r:embed="rId8"/>
          <a:stretch>
            <a:fillRect/>
          </a:stretch>
        </p:blipFill>
        <p:spPr>
          <a:xfrm>
            <a:off x="4944288" y="4514317"/>
            <a:ext cx="996772" cy="242216"/>
          </a:xfrm>
          <a:prstGeom prst="rect">
            <a:avLst/>
          </a:prstGeom>
        </p:spPr>
      </p:pic>
      <p:pic>
        <p:nvPicPr>
          <p:cNvPr id="21" name="Picture 20">
            <a:extLst>
              <a:ext uri="{FF2B5EF4-FFF2-40B4-BE49-F238E27FC236}">
                <a16:creationId xmlns:a16="http://schemas.microsoft.com/office/drawing/2014/main" id="{6E55B38B-6E44-495B-AC3D-763E4A4A5162}"/>
              </a:ext>
            </a:extLst>
          </p:cNvPr>
          <p:cNvPicPr>
            <a:picLocks noChangeAspect="1"/>
          </p:cNvPicPr>
          <p:nvPr/>
        </p:nvPicPr>
        <p:blipFill>
          <a:blip r:embed="rId9"/>
          <a:stretch>
            <a:fillRect/>
          </a:stretch>
        </p:blipFill>
        <p:spPr>
          <a:xfrm>
            <a:off x="4961222" y="4990597"/>
            <a:ext cx="996772" cy="203499"/>
          </a:xfrm>
          <a:prstGeom prst="rect">
            <a:avLst/>
          </a:prstGeom>
        </p:spPr>
      </p:pic>
    </p:spTree>
    <p:extLst>
      <p:ext uri="{BB962C8B-B14F-4D97-AF65-F5344CB8AC3E}">
        <p14:creationId xmlns:p14="http://schemas.microsoft.com/office/powerpoint/2010/main" val="46518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7538"/>
            <a:ext cx="8458200" cy="1371600"/>
          </a:xfrm>
        </p:spPr>
        <p:txBody>
          <a:bodyPr>
            <a:noAutofit/>
          </a:bodyPr>
          <a:lstStyle/>
          <a:p>
            <a:r>
              <a:rPr lang="en-US" dirty="0"/>
              <a:t>Race-and-Ethnicity Probabilities </a:t>
            </a:r>
            <a:br>
              <a:rPr lang="en-US" dirty="0"/>
            </a:br>
            <a:r>
              <a:rPr lang="en-US" dirty="0"/>
              <a:t>Can Be Used Directly</a:t>
            </a:r>
          </a:p>
        </p:txBody>
      </p:sp>
      <p:sp>
        <p:nvSpPr>
          <p:cNvPr id="6" name="Date Placeholder 4">
            <a:extLst>
              <a:ext uri="{FF2B5EF4-FFF2-40B4-BE49-F238E27FC236}">
                <a16:creationId xmlns:a16="http://schemas.microsoft.com/office/drawing/2014/main" id="{77BBDBA0-556F-465B-A019-1822C3BF130B}"/>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5" name="Slide Number Placeholder 4"/>
          <p:cNvSpPr>
            <a:spLocks noGrp="1"/>
          </p:cNvSpPr>
          <p:nvPr>
            <p:ph type="sldNum" sz="quarter" idx="12"/>
          </p:nvPr>
        </p:nvSpPr>
        <p:spPr/>
        <p:txBody>
          <a:bodyPr/>
          <a:lstStyle/>
          <a:p>
            <a:fld id="{3D2239C6-D0EB-3440-A6A2-67F46B28C51D}" type="slidenum">
              <a:rPr lang="en-US" smtClean="0"/>
              <a:pPr/>
              <a:t>23</a:t>
            </a:fld>
            <a:endParaRPr lang="en-US" dirty="0"/>
          </a:p>
        </p:txBody>
      </p:sp>
      <p:graphicFrame>
        <p:nvGraphicFramePr>
          <p:cNvPr id="4" name="Table 6">
            <a:extLst>
              <a:ext uri="{FF2B5EF4-FFF2-40B4-BE49-F238E27FC236}">
                <a16:creationId xmlns:a16="http://schemas.microsoft.com/office/drawing/2014/main" id="{BB8E2391-7E8D-D04E-AF55-A03A03B6A918}"/>
              </a:ext>
            </a:extLst>
          </p:cNvPr>
          <p:cNvGraphicFramePr>
            <a:graphicFrameLocks noGrp="1"/>
          </p:cNvGraphicFramePr>
          <p:nvPr>
            <p:extLst>
              <p:ext uri="{D42A27DB-BD31-4B8C-83A1-F6EECF244321}">
                <p14:modId xmlns:p14="http://schemas.microsoft.com/office/powerpoint/2010/main" val="1781755471"/>
              </p:ext>
            </p:extLst>
          </p:nvPr>
        </p:nvGraphicFramePr>
        <p:xfrm>
          <a:off x="220661" y="1922300"/>
          <a:ext cx="8702675" cy="3913542"/>
        </p:xfrm>
        <a:graphic>
          <a:graphicData uri="http://schemas.openxmlformats.org/drawingml/2006/table">
            <a:tbl>
              <a:tblPr firstRow="1" bandRow="1">
                <a:tableStyleId>{5C22544A-7EE6-4342-B048-85BDC9FD1C3A}</a:tableStyleId>
              </a:tblPr>
              <a:tblGrid>
                <a:gridCol w="1914555">
                  <a:extLst>
                    <a:ext uri="{9D8B030D-6E8A-4147-A177-3AD203B41FA5}">
                      <a16:colId xmlns:a16="http://schemas.microsoft.com/office/drawing/2014/main" val="4245500410"/>
                    </a:ext>
                  </a:extLst>
                </a:gridCol>
                <a:gridCol w="3961626">
                  <a:extLst>
                    <a:ext uri="{9D8B030D-6E8A-4147-A177-3AD203B41FA5}">
                      <a16:colId xmlns:a16="http://schemas.microsoft.com/office/drawing/2014/main" val="3457413902"/>
                    </a:ext>
                  </a:extLst>
                </a:gridCol>
                <a:gridCol w="2826494">
                  <a:extLst>
                    <a:ext uri="{9D8B030D-6E8A-4147-A177-3AD203B41FA5}">
                      <a16:colId xmlns:a16="http://schemas.microsoft.com/office/drawing/2014/main" val="2899336302"/>
                    </a:ext>
                  </a:extLst>
                </a:gridCol>
              </a:tblGrid>
              <a:tr h="721748">
                <a:tc>
                  <a:txBody>
                    <a:bodyPr/>
                    <a:lstStyle/>
                    <a:p>
                      <a:r>
                        <a:rPr lang="en-US" sz="1800" dirty="0">
                          <a:latin typeface="Arial" panose="020B0604020202020204" pitchFamily="34" charset="0"/>
                          <a:cs typeface="Arial" panose="020B0604020202020204" pitchFamily="34" charset="0"/>
                        </a:rPr>
                        <a:t>Use case</a:t>
                      </a:r>
                    </a:p>
                  </a:txBody>
                  <a:tcPr/>
                </a:tc>
                <a:tc>
                  <a:txBody>
                    <a:bodyPr/>
                    <a:lstStyle/>
                    <a:p>
                      <a:r>
                        <a:rPr lang="en-US" sz="1800" dirty="0">
                          <a:latin typeface="Arial" panose="020B0604020202020204" pitchFamily="34" charset="0"/>
                          <a:cs typeface="Arial" panose="020B0604020202020204" pitchFamily="34" charset="0"/>
                        </a:rPr>
                        <a:t>Example</a:t>
                      </a:r>
                    </a:p>
                  </a:txBody>
                  <a:tcPr/>
                </a:tc>
                <a:tc>
                  <a:txBody>
                    <a:bodyPr/>
                    <a:lstStyle/>
                    <a:p>
                      <a:r>
                        <a:rPr lang="en-US" sz="1800" dirty="0">
                          <a:latin typeface="Arial" panose="020B0604020202020204" pitchFamily="34" charset="0"/>
                          <a:cs typeface="Arial" panose="020B0604020202020204" pitchFamily="34" charset="0"/>
                        </a:rPr>
                        <a:t>Analytic approach</a:t>
                      </a:r>
                    </a:p>
                  </a:txBody>
                  <a:tcPr/>
                </a:tc>
                <a:extLst>
                  <a:ext uri="{0D108BD9-81ED-4DB2-BD59-A6C34878D82A}">
                    <a16:rowId xmlns:a16="http://schemas.microsoft.com/office/drawing/2014/main" val="1104244810"/>
                  </a:ext>
                </a:extLst>
              </a:tr>
              <a:tr h="719183">
                <a:tc>
                  <a:txBody>
                    <a:bodyPr/>
                    <a:lstStyle/>
                    <a:p>
                      <a:r>
                        <a:rPr lang="en-US" sz="1800" dirty="0">
                          <a:latin typeface="Arial" panose="020B0604020202020204" pitchFamily="34" charset="0"/>
                          <a:cs typeface="Arial" panose="020B0604020202020204" pitchFamily="34" charset="0"/>
                        </a:rPr>
                        <a:t>Measure population sizes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Percentage of plan enrollees in each racial-and-ethnic group</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Sum probabilities for counts and average for %</a:t>
                      </a:r>
                    </a:p>
                  </a:txBody>
                  <a:tcPr/>
                </a:tc>
                <a:extLst>
                  <a:ext uri="{0D108BD9-81ED-4DB2-BD59-A6C34878D82A}">
                    <a16:rowId xmlns:a16="http://schemas.microsoft.com/office/drawing/2014/main" val="2780816912"/>
                  </a:ext>
                </a:extLst>
              </a:tr>
              <a:tr h="1263245">
                <a:tc>
                  <a:txBody>
                    <a:bodyPr/>
                    <a:lstStyle/>
                    <a:p>
                      <a:r>
                        <a:rPr lang="en-US" sz="1800" dirty="0">
                          <a:latin typeface="Arial" panose="020B0604020202020204" pitchFamily="34" charset="0"/>
                          <a:cs typeface="Arial" panose="020B0604020202020204" pitchFamily="34" charset="0"/>
                        </a:rPr>
                        <a:t>Stratified measurements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Percentage of plan enrollees who received colorectal cancer screenings in a single racial-and-ethnic group</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Calculate weighted averages for a group (weights are race-and-ethnicity probabilities)</a:t>
                      </a:r>
                    </a:p>
                  </a:txBody>
                  <a:tcPr/>
                </a:tc>
                <a:extLst>
                  <a:ext uri="{0D108BD9-81ED-4DB2-BD59-A6C34878D82A}">
                    <a16:rowId xmlns:a16="http://schemas.microsoft.com/office/drawing/2014/main" val="989457103"/>
                  </a:ext>
                </a:extLst>
              </a:tr>
              <a:tr h="12093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Regression analysis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Association between race-and-ethnicity and per-capita medical spending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Include race-and-ethnicity probabilities as predictors, with or without additional covariates</a:t>
                      </a:r>
                    </a:p>
                  </a:txBody>
                  <a:tcPr/>
                </a:tc>
                <a:extLst>
                  <a:ext uri="{0D108BD9-81ED-4DB2-BD59-A6C34878D82A}">
                    <a16:rowId xmlns:a16="http://schemas.microsoft.com/office/drawing/2014/main" val="1820271884"/>
                  </a:ext>
                </a:extLst>
              </a:tr>
            </a:tbl>
          </a:graphicData>
        </a:graphic>
      </p:graphicFrame>
      <p:sp>
        <p:nvSpPr>
          <p:cNvPr id="9" name="Rectangle 8">
            <a:extLst>
              <a:ext uri="{FF2B5EF4-FFF2-40B4-BE49-F238E27FC236}">
                <a16:creationId xmlns:a16="http://schemas.microsoft.com/office/drawing/2014/main" id="{BE186A50-0D62-8B45-815F-134892CA8BCC}"/>
              </a:ext>
            </a:extLst>
          </p:cNvPr>
          <p:cNvSpPr/>
          <p:nvPr/>
        </p:nvSpPr>
        <p:spPr>
          <a:xfrm>
            <a:off x="792855" y="5970658"/>
            <a:ext cx="7690182" cy="707886"/>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Estimates are most accurate when probabilities are used </a:t>
            </a:r>
            <a:r>
              <a:rPr lang="en-US" sz="2000" u="sng" dirty="0">
                <a:latin typeface="Arial" panose="020B0604020202020204" pitchFamily="34" charset="0"/>
                <a:cs typeface="Arial" panose="020B0604020202020204" pitchFamily="34" charset="0"/>
              </a:rPr>
              <a:t>directly</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Imputation/PROC MI Analyze, regression, or sometimes weighting</a:t>
            </a:r>
          </a:p>
        </p:txBody>
      </p:sp>
    </p:spTree>
    <p:extLst>
      <p:ext uri="{BB962C8B-B14F-4D97-AF65-F5344CB8AC3E}">
        <p14:creationId xmlns:p14="http://schemas.microsoft.com/office/powerpoint/2010/main" val="24169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Some Previous Applications </a:t>
            </a:r>
            <a:br>
              <a:rPr lang="en-US" dirty="0"/>
            </a:br>
            <a:r>
              <a:rPr lang="en-US" dirty="0"/>
              <a:t>of RAND’s BISG Tool</a:t>
            </a:r>
          </a:p>
        </p:txBody>
      </p:sp>
      <p:sp>
        <p:nvSpPr>
          <p:cNvPr id="3" name="Content Placeholder 2"/>
          <p:cNvSpPr>
            <a:spLocks noGrp="1"/>
          </p:cNvSpPr>
          <p:nvPr>
            <p:ph idx="1"/>
          </p:nvPr>
        </p:nvSpPr>
        <p:spPr/>
        <p:txBody>
          <a:bodyPr>
            <a:noAutofit/>
          </a:bodyPr>
          <a:lstStyle/>
          <a:p>
            <a:r>
              <a:rPr lang="en-US" sz="2400" dirty="0"/>
              <a:t>Massachusetts Center for Health Information and Analysis (CHIA)</a:t>
            </a:r>
          </a:p>
          <a:p>
            <a:pPr lvl="1"/>
            <a:r>
              <a:rPr lang="en-US" sz="2000" dirty="0"/>
              <a:t>R/e imputations were added to state’s All-Payer Claims Database</a:t>
            </a:r>
          </a:p>
          <a:p>
            <a:pPr lvl="1"/>
            <a:r>
              <a:rPr lang="en-US" sz="2000" dirty="0"/>
              <a:t>5 years of data, 240 million cases</a:t>
            </a:r>
          </a:p>
          <a:p>
            <a:r>
              <a:rPr lang="en-US" sz="2400" dirty="0"/>
              <a:t>Health NET</a:t>
            </a:r>
          </a:p>
          <a:p>
            <a:pPr lvl="1"/>
            <a:r>
              <a:rPr lang="en-US" sz="2000" dirty="0"/>
              <a:t>R/e imputations were conducted to identify quality gaps, support quality improvement</a:t>
            </a:r>
          </a:p>
          <a:p>
            <a:r>
              <a:rPr lang="en-US" sz="2400" dirty="0"/>
              <a:t>CMS OMH </a:t>
            </a:r>
            <a:r>
              <a:rPr lang="en-US" sz="1800" dirty="0"/>
              <a:t>(</a:t>
            </a:r>
            <a:r>
              <a:rPr lang="en-US" sz="1800" dirty="0">
                <a:hlinkClick r:id="rId3"/>
              </a:rPr>
              <a:t>https://www.cms.gov/About-CMS/Agency-Information/OMH/research-and-data/statistics-and-data/stratified-reporting.html</a:t>
            </a:r>
            <a:r>
              <a:rPr lang="en-US" sz="1800" dirty="0"/>
              <a:t>)</a:t>
            </a:r>
          </a:p>
          <a:p>
            <a:pPr lvl="1"/>
            <a:r>
              <a:rPr lang="en-US" sz="2000" dirty="0"/>
              <a:t>Stratified reporting of quality measures for each Medicare Advantage contract by r/e</a:t>
            </a:r>
          </a:p>
          <a:p>
            <a:r>
              <a:rPr lang="en-US" sz="2400" dirty="0"/>
              <a:t>Exchanges</a:t>
            </a:r>
          </a:p>
        </p:txBody>
      </p:sp>
      <p:sp>
        <p:nvSpPr>
          <p:cNvPr id="4" name="Slide Number Placeholder 3"/>
          <p:cNvSpPr>
            <a:spLocks noGrp="1"/>
          </p:cNvSpPr>
          <p:nvPr>
            <p:ph type="sldNum" sz="quarter" idx="12"/>
          </p:nvPr>
        </p:nvSpPr>
        <p:spPr/>
        <p:txBody>
          <a:bodyPr/>
          <a:lstStyle/>
          <a:p>
            <a:fld id="{3D2239C6-D0EB-3440-A6A2-67F46B28C51D}" type="slidenum">
              <a:rPr lang="en-US" smtClean="0"/>
              <a:pPr/>
              <a:t>24</a:t>
            </a:fld>
            <a:endParaRPr lang="en-US" dirty="0"/>
          </a:p>
        </p:txBody>
      </p:sp>
    </p:spTree>
    <p:extLst>
      <p:ext uri="{BB962C8B-B14F-4D97-AF65-F5344CB8AC3E}">
        <p14:creationId xmlns:p14="http://schemas.microsoft.com/office/powerpoint/2010/main" val="217931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EDC8-BC2B-4913-AA3C-E6F6CF3ECDFF}"/>
              </a:ext>
            </a:extLst>
          </p:cNvPr>
          <p:cNvSpPr>
            <a:spLocks noGrp="1"/>
          </p:cNvSpPr>
          <p:nvPr>
            <p:ph type="title"/>
          </p:nvPr>
        </p:nvSpPr>
        <p:spPr/>
        <p:txBody>
          <a:bodyPr/>
          <a:lstStyle/>
          <a:p>
            <a:r>
              <a:rPr lang="en-US" sz="2400" b="1" dirty="0"/>
              <a:t>Application 1:</a:t>
            </a:r>
            <a:br>
              <a:rPr lang="en-US" sz="2400" b="1" dirty="0"/>
            </a:br>
            <a:r>
              <a:rPr lang="en-US" sz="2400" b="1" dirty="0"/>
              <a:t>National and Contract-Specific Stratified Reporting by Race</a:t>
            </a:r>
            <a:r>
              <a:rPr lang="en-US" sz="2400" dirty="0"/>
              <a:t>/</a:t>
            </a:r>
            <a:r>
              <a:rPr lang="en-US" sz="2400" b="1" dirty="0"/>
              <a:t>Ethnicity</a:t>
            </a:r>
          </a:p>
        </p:txBody>
      </p:sp>
      <p:sp>
        <p:nvSpPr>
          <p:cNvPr id="3" name="Content Placeholder 2">
            <a:extLst>
              <a:ext uri="{FF2B5EF4-FFF2-40B4-BE49-F238E27FC236}">
                <a16:creationId xmlns:a16="http://schemas.microsoft.com/office/drawing/2014/main" id="{22B5652C-6BC0-4A95-BA6A-CA8CAE1861FF}"/>
              </a:ext>
            </a:extLst>
          </p:cNvPr>
          <p:cNvSpPr>
            <a:spLocks noGrp="1"/>
          </p:cNvSpPr>
          <p:nvPr>
            <p:ph idx="1"/>
          </p:nvPr>
        </p:nvSpPr>
        <p:spPr>
          <a:xfrm>
            <a:off x="267129" y="1600200"/>
            <a:ext cx="8650840" cy="4525963"/>
          </a:xfrm>
        </p:spPr>
        <p:txBody>
          <a:bodyPr>
            <a:normAutofit fontScale="92500"/>
          </a:bodyPr>
          <a:lstStyle/>
          <a:p>
            <a:r>
              <a:rPr lang="en-US" sz="2300" dirty="0"/>
              <a:t>Public reporting of HEDIS measure scores by race-and-ethnicity (API, Black, Hispanic, and White) at the national level</a:t>
            </a:r>
          </a:p>
          <a:p>
            <a:r>
              <a:rPr lang="en-US" sz="2300" dirty="0"/>
              <a:t>Public reporting of HEDIS measure scores by race-and-ethnicity (API, Black, Hispanic, and White) at the Medicare Advantage health plan contract level</a:t>
            </a:r>
          </a:p>
          <a:p>
            <a:r>
              <a:rPr lang="en-US" sz="2300" dirty="0"/>
              <a:t>In both cases, MBISG racial-and-ethnic probabilities are used directly in regression models to aggregate across beneficiaries in a way that is similar to weighting performance data by the probabilities</a:t>
            </a:r>
          </a:p>
          <a:p>
            <a:pPr lvl="1"/>
            <a:r>
              <a:rPr lang="en-US" sz="1900" dirty="0"/>
              <a:t>Allows us to show stratified estimates like you would get with self-reported data, but without ever having to classify a person as belonging to a group</a:t>
            </a:r>
          </a:p>
          <a:p>
            <a:r>
              <a:rPr lang="en-US" sz="2300" dirty="0"/>
              <a:t>National and plan-level stratified data appear on the CMS Office of Minority Health </a:t>
            </a:r>
            <a:r>
              <a:rPr lang="en-US" sz="2300" dirty="0">
                <a:hlinkClick r:id="rId3"/>
              </a:rPr>
              <a:t>website</a:t>
            </a:r>
            <a:endParaRPr lang="en-US" sz="2300" dirty="0"/>
          </a:p>
        </p:txBody>
      </p:sp>
      <p:sp>
        <p:nvSpPr>
          <p:cNvPr id="4" name="Slide Number Placeholder 3">
            <a:extLst>
              <a:ext uri="{FF2B5EF4-FFF2-40B4-BE49-F238E27FC236}">
                <a16:creationId xmlns:a16="http://schemas.microsoft.com/office/drawing/2014/main" id="{FC28477C-EFCA-4416-815F-FB991504A1F3}"/>
              </a:ext>
            </a:extLst>
          </p:cNvPr>
          <p:cNvSpPr>
            <a:spLocks noGrp="1"/>
          </p:cNvSpPr>
          <p:nvPr>
            <p:ph type="sldNum" sz="quarter" idx="12"/>
          </p:nvPr>
        </p:nvSpPr>
        <p:spPr/>
        <p:txBody>
          <a:bodyPr/>
          <a:lstStyle/>
          <a:p>
            <a:pPr>
              <a:defRPr/>
            </a:pPr>
            <a:fld id="{ACA00499-F10E-484B-AF8F-010F3DEA1EAD}" type="slidenum">
              <a:rPr lang="en-US" smtClean="0"/>
              <a:pPr>
                <a:defRPr/>
              </a:pPr>
              <a:t>25</a:t>
            </a:fld>
            <a:endParaRPr lang="en-US" dirty="0"/>
          </a:p>
        </p:txBody>
      </p:sp>
    </p:spTree>
    <p:extLst>
      <p:ext uri="{BB962C8B-B14F-4D97-AF65-F5344CB8AC3E}">
        <p14:creationId xmlns:p14="http://schemas.microsoft.com/office/powerpoint/2010/main" val="1728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EDC8-BC2B-4913-AA3C-E6F6CF3ECDFF}"/>
              </a:ext>
            </a:extLst>
          </p:cNvPr>
          <p:cNvSpPr>
            <a:spLocks noGrp="1"/>
          </p:cNvSpPr>
          <p:nvPr>
            <p:ph type="title"/>
          </p:nvPr>
        </p:nvSpPr>
        <p:spPr/>
        <p:txBody>
          <a:bodyPr/>
          <a:lstStyle/>
          <a:p>
            <a:r>
              <a:rPr lang="en-US" sz="2400" b="1" dirty="0"/>
              <a:t>Application 2:</a:t>
            </a:r>
            <a:br>
              <a:rPr lang="en-US" sz="2400" b="1" dirty="0"/>
            </a:br>
            <a:r>
              <a:rPr lang="en-US" sz="2400" b="1" dirty="0"/>
              <a:t>A Health Equity Summary Score to Incentivize Excellent Care to At-Risk Groups (Agniel et al., 2021)</a:t>
            </a:r>
          </a:p>
        </p:txBody>
      </p:sp>
      <p:sp>
        <p:nvSpPr>
          <p:cNvPr id="3" name="Content Placeholder 2">
            <a:extLst>
              <a:ext uri="{FF2B5EF4-FFF2-40B4-BE49-F238E27FC236}">
                <a16:creationId xmlns:a16="http://schemas.microsoft.com/office/drawing/2014/main" id="{22B5652C-6BC0-4A95-BA6A-CA8CAE1861FF}"/>
              </a:ext>
            </a:extLst>
          </p:cNvPr>
          <p:cNvSpPr>
            <a:spLocks noGrp="1"/>
          </p:cNvSpPr>
          <p:nvPr>
            <p:ph idx="1"/>
          </p:nvPr>
        </p:nvSpPr>
        <p:spPr/>
        <p:txBody>
          <a:bodyPr>
            <a:normAutofit lnSpcReduction="10000"/>
          </a:bodyPr>
          <a:lstStyle/>
          <a:p>
            <a:r>
              <a:rPr lang="en-US" dirty="0"/>
              <a:t>We created scores summarizing how well and how equitably Medicare Advantage health plans perform for specific beneficiary groups (dual or LIS eligible, API, Black, and Hispanic) on sets of HEDIS and CAHPS measures</a:t>
            </a:r>
          </a:p>
          <a:p>
            <a:r>
              <a:rPr lang="en-US" dirty="0"/>
              <a:t>These two summary scores consider:</a:t>
            </a:r>
          </a:p>
          <a:p>
            <a:pPr lvl="1"/>
            <a:r>
              <a:rPr lang="en-US" dirty="0"/>
              <a:t>Current levels of care</a:t>
            </a:r>
          </a:p>
          <a:p>
            <a:pPr lvl="1"/>
            <a:r>
              <a:rPr lang="en-US" dirty="0"/>
              <a:t>Within-plan improvement in care, including closing gaps</a:t>
            </a:r>
          </a:p>
          <a:p>
            <a:pPr lvl="1"/>
            <a:r>
              <a:rPr lang="en-US" dirty="0"/>
              <a:t>Nationally-benchmarked improvement in care</a:t>
            </a:r>
          </a:p>
          <a:p>
            <a:r>
              <a:rPr lang="en-US" dirty="0"/>
              <a:t>MBISG is used in creating the HEDIS summary score</a:t>
            </a:r>
          </a:p>
          <a:p>
            <a:pPr lvl="1"/>
            <a:r>
              <a:rPr lang="en-US" dirty="0"/>
              <a:t>Racial-and-ethnic probabilities are used directly in regression models to aggregate in a way that is similar to weighting performance data by the probabilities</a:t>
            </a:r>
          </a:p>
        </p:txBody>
      </p:sp>
      <p:sp>
        <p:nvSpPr>
          <p:cNvPr id="4" name="Slide Number Placeholder 3">
            <a:extLst>
              <a:ext uri="{FF2B5EF4-FFF2-40B4-BE49-F238E27FC236}">
                <a16:creationId xmlns:a16="http://schemas.microsoft.com/office/drawing/2014/main" id="{FC28477C-EFCA-4416-815F-FB991504A1F3}"/>
              </a:ext>
            </a:extLst>
          </p:cNvPr>
          <p:cNvSpPr>
            <a:spLocks noGrp="1"/>
          </p:cNvSpPr>
          <p:nvPr>
            <p:ph type="sldNum" sz="quarter" idx="12"/>
          </p:nvPr>
        </p:nvSpPr>
        <p:spPr/>
        <p:txBody>
          <a:bodyPr/>
          <a:lstStyle/>
          <a:p>
            <a:pPr>
              <a:defRPr/>
            </a:pPr>
            <a:fld id="{ACA00499-F10E-484B-AF8F-010F3DEA1EAD}" type="slidenum">
              <a:rPr lang="en-US" smtClean="0"/>
              <a:pPr>
                <a:defRPr/>
              </a:pPr>
              <a:t>26</a:t>
            </a:fld>
            <a:endParaRPr lang="en-US" dirty="0"/>
          </a:p>
        </p:txBody>
      </p:sp>
    </p:spTree>
    <p:extLst>
      <p:ext uri="{BB962C8B-B14F-4D97-AF65-F5344CB8AC3E}">
        <p14:creationId xmlns:p14="http://schemas.microsoft.com/office/powerpoint/2010/main" val="34348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8F8B-7115-42BD-86A7-0BC5C350D554}"/>
              </a:ext>
            </a:extLst>
          </p:cNvPr>
          <p:cNvSpPr>
            <a:spLocks noGrp="1"/>
          </p:cNvSpPr>
          <p:nvPr>
            <p:ph type="title"/>
          </p:nvPr>
        </p:nvSpPr>
        <p:spPr/>
        <p:txBody>
          <a:bodyPr>
            <a:noAutofit/>
          </a:bodyPr>
          <a:lstStyle/>
          <a:p>
            <a:r>
              <a:rPr lang="en-US" sz="2800" dirty="0"/>
              <a:t>Application 3: Measuring racial/ethnic differences in voluntary disenrollment from Medicare plans </a:t>
            </a:r>
          </a:p>
        </p:txBody>
      </p:sp>
      <p:graphicFrame>
        <p:nvGraphicFramePr>
          <p:cNvPr id="10" name="Table 9">
            <a:extLst>
              <a:ext uri="{FF2B5EF4-FFF2-40B4-BE49-F238E27FC236}">
                <a16:creationId xmlns:a16="http://schemas.microsoft.com/office/drawing/2014/main" id="{21B40361-0CB8-4C31-9C40-86B1EE62E279}"/>
              </a:ext>
            </a:extLst>
          </p:cNvPr>
          <p:cNvGraphicFramePr>
            <a:graphicFrameLocks noGrp="1"/>
          </p:cNvGraphicFramePr>
          <p:nvPr/>
        </p:nvGraphicFramePr>
        <p:xfrm>
          <a:off x="462455" y="1807779"/>
          <a:ext cx="8387255" cy="4283147"/>
        </p:xfrm>
        <a:graphic>
          <a:graphicData uri="http://schemas.openxmlformats.org/drawingml/2006/table">
            <a:tbl>
              <a:tblPr firstRow="1" firstCol="1" bandRow="1">
                <a:tableStyleId>{5C22544A-7EE6-4342-B048-85BDC9FD1C3A}</a:tableStyleId>
              </a:tblPr>
              <a:tblGrid>
                <a:gridCol w="1608083">
                  <a:extLst>
                    <a:ext uri="{9D8B030D-6E8A-4147-A177-3AD203B41FA5}">
                      <a16:colId xmlns:a16="http://schemas.microsoft.com/office/drawing/2014/main" val="3954362373"/>
                    </a:ext>
                  </a:extLst>
                </a:gridCol>
                <a:gridCol w="2049517">
                  <a:extLst>
                    <a:ext uri="{9D8B030D-6E8A-4147-A177-3AD203B41FA5}">
                      <a16:colId xmlns:a16="http://schemas.microsoft.com/office/drawing/2014/main" val="4207287179"/>
                    </a:ext>
                  </a:extLst>
                </a:gridCol>
                <a:gridCol w="2081048">
                  <a:extLst>
                    <a:ext uri="{9D8B030D-6E8A-4147-A177-3AD203B41FA5}">
                      <a16:colId xmlns:a16="http://schemas.microsoft.com/office/drawing/2014/main" val="3884096952"/>
                    </a:ext>
                  </a:extLst>
                </a:gridCol>
                <a:gridCol w="2648607">
                  <a:extLst>
                    <a:ext uri="{9D8B030D-6E8A-4147-A177-3AD203B41FA5}">
                      <a16:colId xmlns:a16="http://schemas.microsoft.com/office/drawing/2014/main" val="2382962389"/>
                    </a:ext>
                  </a:extLst>
                </a:gridCol>
              </a:tblGrid>
              <a:tr h="428652">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400" dirty="0">
                          <a:effectLst/>
                        </a:rPr>
                        <a:t>Overall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3188011"/>
                  </a:ext>
                </a:extLst>
              </a:tr>
              <a:tr h="1782714">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Unadjusted disenrollment rate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Adjusted disenrollment rate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Difference of adjusted disenrollment rate from whites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1605007"/>
                  </a:ext>
                </a:extLst>
              </a:tr>
              <a:tr h="428652">
                <a:tc>
                  <a:txBody>
                    <a:bodyPr/>
                    <a:lstStyle/>
                    <a:p>
                      <a:pPr marL="0" marR="0">
                        <a:lnSpc>
                          <a:spcPct val="107000"/>
                        </a:lnSpc>
                        <a:spcBef>
                          <a:spcPts val="0"/>
                        </a:spcBef>
                        <a:spcAft>
                          <a:spcPts val="0"/>
                        </a:spcAft>
                      </a:pPr>
                      <a:r>
                        <a:rPr lang="en-US" sz="2400" dirty="0">
                          <a:effectLst/>
                        </a:rPr>
                        <a:t>  White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8857759"/>
                  </a:ext>
                </a:extLst>
              </a:tr>
              <a:tr h="428652">
                <a:tc>
                  <a:txBody>
                    <a:bodyPr/>
                    <a:lstStyle/>
                    <a:p>
                      <a:pPr marL="0" marR="0">
                        <a:lnSpc>
                          <a:spcPct val="107000"/>
                        </a:lnSpc>
                        <a:spcBef>
                          <a:spcPts val="0"/>
                        </a:spcBef>
                        <a:spcAft>
                          <a:spcPts val="0"/>
                        </a:spcAft>
                      </a:pPr>
                      <a:r>
                        <a:rPr lang="en-US" sz="2400" dirty="0">
                          <a:effectLst/>
                        </a:rPr>
                        <a:t>  API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 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8675932"/>
                  </a:ext>
                </a:extLst>
              </a:tr>
              <a:tr h="428652">
                <a:tc>
                  <a:txBody>
                    <a:bodyPr/>
                    <a:lstStyle/>
                    <a:p>
                      <a:pPr marL="0" marR="0">
                        <a:lnSpc>
                          <a:spcPct val="107000"/>
                        </a:lnSpc>
                        <a:spcBef>
                          <a:spcPts val="0"/>
                        </a:spcBef>
                        <a:spcAft>
                          <a:spcPts val="0"/>
                        </a:spcAft>
                      </a:pPr>
                      <a:r>
                        <a:rPr lang="en-US" sz="2400" dirty="0">
                          <a:effectLst/>
                        </a:rPr>
                        <a:t>  Black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 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3691852"/>
                  </a:ext>
                </a:extLst>
              </a:tr>
              <a:tr h="428652">
                <a:tc>
                  <a:txBody>
                    <a:bodyPr/>
                    <a:lstStyle/>
                    <a:p>
                      <a:pPr marL="0" marR="0">
                        <a:lnSpc>
                          <a:spcPct val="107000"/>
                        </a:lnSpc>
                        <a:spcBef>
                          <a:spcPts val="0"/>
                        </a:spcBef>
                        <a:spcAft>
                          <a:spcPts val="0"/>
                        </a:spcAft>
                      </a:pPr>
                      <a:r>
                        <a:rPr lang="en-US" sz="2400" dirty="0">
                          <a:effectLst/>
                        </a:rPr>
                        <a:t>  Hispanic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 3.8***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0996186"/>
                  </a:ext>
                </a:extLst>
              </a:tr>
              <a:tr h="357173">
                <a:tc gridSpan="4">
                  <a:txBody>
                    <a:bodyPr/>
                    <a:lstStyle/>
                    <a:p>
                      <a:pPr marL="0" marR="0">
                        <a:lnSpc>
                          <a:spcPct val="107000"/>
                        </a:lnSpc>
                        <a:spcBef>
                          <a:spcPts val="0"/>
                        </a:spcBef>
                        <a:spcAft>
                          <a:spcPts val="0"/>
                        </a:spcAft>
                      </a:pPr>
                      <a:r>
                        <a:rPr lang="en-US" sz="2000" dirty="0">
                          <a:effectLst/>
                        </a:rPr>
                        <a:t>*** p &lt; 0.001 for all comparisons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4418137"/>
                  </a:ext>
                </a:extLst>
              </a:tr>
            </a:tbl>
          </a:graphicData>
        </a:graphic>
      </p:graphicFrame>
      <p:sp>
        <p:nvSpPr>
          <p:cNvPr id="3" name="TextBox 2">
            <a:extLst>
              <a:ext uri="{FF2B5EF4-FFF2-40B4-BE49-F238E27FC236}">
                <a16:creationId xmlns:a16="http://schemas.microsoft.com/office/drawing/2014/main" id="{1439F2EC-2E16-4356-B8AA-ABCC37B76B2C}"/>
              </a:ext>
            </a:extLst>
          </p:cNvPr>
          <p:cNvSpPr txBox="1"/>
          <p:nvPr/>
        </p:nvSpPr>
        <p:spPr>
          <a:xfrm>
            <a:off x="1134737" y="6226038"/>
            <a:ext cx="7458420" cy="374574"/>
          </a:xfrm>
          <a:prstGeom prst="rect">
            <a:avLst/>
          </a:prstGeom>
          <a:noFill/>
        </p:spPr>
        <p:txBody>
          <a:bodyPr wrap="square" rtlCol="0">
            <a:spAutoFit/>
          </a:bodyPr>
          <a:lstStyle/>
          <a:p>
            <a:r>
              <a:rPr lang="en-US" i="1" dirty="0"/>
              <a:t>We linked voluntary disenrollment information to MBISG 2.0.</a:t>
            </a:r>
          </a:p>
        </p:txBody>
      </p:sp>
    </p:spTree>
    <p:extLst>
      <p:ext uri="{BB962C8B-B14F-4D97-AF65-F5344CB8AC3E}">
        <p14:creationId xmlns:p14="http://schemas.microsoft.com/office/powerpoint/2010/main" val="203717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28</a:t>
            </a:fld>
            <a:endParaRPr lang="en-US" dirty="0"/>
          </a:p>
        </p:txBody>
      </p:sp>
      <p:graphicFrame>
        <p:nvGraphicFramePr>
          <p:cNvPr id="7" name="Table 6">
            <a:extLst>
              <a:ext uri="{FF2B5EF4-FFF2-40B4-BE49-F238E27FC236}">
                <a16:creationId xmlns:a16="http://schemas.microsoft.com/office/drawing/2014/main" id="{9B3F48E1-2511-4970-95A1-787D06D3253A}"/>
              </a:ext>
            </a:extLst>
          </p:cNvPr>
          <p:cNvGraphicFramePr>
            <a:graphicFrameLocks noGrp="1"/>
          </p:cNvGraphicFramePr>
          <p:nvPr>
            <p:extLst>
              <p:ext uri="{D42A27DB-BD31-4B8C-83A1-F6EECF244321}">
                <p14:modId xmlns:p14="http://schemas.microsoft.com/office/powerpoint/2010/main" val="974653313"/>
              </p:ext>
            </p:extLst>
          </p:nvPr>
        </p:nvGraphicFramePr>
        <p:xfrm>
          <a:off x="804317" y="2095762"/>
          <a:ext cx="7535365" cy="3614157"/>
        </p:xfrm>
        <a:graphic>
          <a:graphicData uri="http://schemas.openxmlformats.org/drawingml/2006/table">
            <a:tbl>
              <a:tblPr firstRow="1" firstCol="1" bandRow="1">
                <a:tableStyleId>{5C22544A-7EE6-4342-B048-85BDC9FD1C3A}</a:tableStyleId>
              </a:tblPr>
              <a:tblGrid>
                <a:gridCol w="1391596">
                  <a:extLst>
                    <a:ext uri="{9D8B030D-6E8A-4147-A177-3AD203B41FA5}">
                      <a16:colId xmlns:a16="http://schemas.microsoft.com/office/drawing/2014/main" val="20000"/>
                    </a:ext>
                  </a:extLst>
                </a:gridCol>
                <a:gridCol w="2047923">
                  <a:extLst>
                    <a:ext uri="{9D8B030D-6E8A-4147-A177-3AD203B41FA5}">
                      <a16:colId xmlns:a16="http://schemas.microsoft.com/office/drawing/2014/main" val="20001"/>
                    </a:ext>
                  </a:extLst>
                </a:gridCol>
                <a:gridCol w="2047923">
                  <a:extLst>
                    <a:ext uri="{9D8B030D-6E8A-4147-A177-3AD203B41FA5}">
                      <a16:colId xmlns:a16="http://schemas.microsoft.com/office/drawing/2014/main" val="3731006074"/>
                    </a:ext>
                  </a:extLst>
                </a:gridCol>
                <a:gridCol w="2047923">
                  <a:extLst>
                    <a:ext uri="{9D8B030D-6E8A-4147-A177-3AD203B41FA5}">
                      <a16:colId xmlns:a16="http://schemas.microsoft.com/office/drawing/2014/main" val="517619988"/>
                    </a:ext>
                  </a:extLst>
                </a:gridCol>
              </a:tblGrid>
              <a:tr h="1872293">
                <a:tc>
                  <a:txBody>
                    <a:bodyPr/>
                    <a:lstStyle/>
                    <a:p>
                      <a:endParaRPr lang="en-US" sz="1800" dirty="0">
                        <a:effectLst/>
                        <a:latin typeface="Arial" panose="020B0604020202020204" pitchFamily="34" charset="0"/>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Estimated % </a:t>
                      </a:r>
                    </a:p>
                    <a:p>
                      <a:pPr marL="0" marR="0" algn="l">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who did not self-report race-and-ethnicity</a:t>
                      </a:r>
                      <a:endParaRPr lang="en-US" sz="14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Estimated % </a:t>
                      </a:r>
                    </a:p>
                    <a:p>
                      <a:pPr marL="0" marR="0" algn="l">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who broke off from survey before demographic section</a:t>
                      </a:r>
                      <a:endParaRPr lang="en-US" sz="14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Estimated % who did not self-report race-and-ethnicity among those who did not break off from survey</a:t>
                      </a:r>
                      <a:endParaRPr lang="en-US" sz="1400" dirty="0">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0"/>
                  </a:ext>
                </a:extLst>
              </a:tr>
              <a:tr h="435466">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White </a:t>
                      </a:r>
                      <a:endParaRPr lang="en-US" sz="18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3.2%</a:t>
                      </a:r>
                      <a:endParaRPr lang="en-US" sz="2100" b="1" dirty="0">
                        <a:solidFill>
                          <a:srgbClr val="00B05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1.0%</a:t>
                      </a:r>
                      <a:endParaRPr lang="en-US" sz="2100" b="1" dirty="0">
                        <a:solidFill>
                          <a:srgbClr val="00B05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2.2%</a:t>
                      </a:r>
                      <a:endParaRPr lang="en-US" sz="2100" b="1" dirty="0">
                        <a:solidFill>
                          <a:srgbClr val="00B050"/>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1"/>
                  </a:ext>
                </a:extLst>
              </a:tr>
              <a:tr h="435466">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Black</a:t>
                      </a:r>
                      <a:endParaRPr lang="en-US" sz="18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6.6%*</a:t>
                      </a:r>
                      <a:endParaRPr lang="en-US" sz="2100" b="1"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baseline="0" dirty="0">
                          <a:effectLst/>
                          <a:latin typeface="Arial" panose="020B0604020202020204" pitchFamily="34" charset="0"/>
                          <a:cs typeface="Arial" panose="020B0604020202020204" pitchFamily="34" charset="0"/>
                        </a:rPr>
                        <a:t>2.1%*</a:t>
                      </a:r>
                      <a:endParaRPr lang="en-US" sz="2100" b="1" baseline="0" dirty="0">
                        <a:solidFill>
                          <a:schemeClr val="bg2"/>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baseline="0" dirty="0">
                          <a:effectLst/>
                          <a:latin typeface="Arial" panose="020B0604020202020204" pitchFamily="34" charset="0"/>
                          <a:cs typeface="Arial" panose="020B0604020202020204" pitchFamily="34" charset="0"/>
                        </a:rPr>
                        <a:t>4.5%*</a:t>
                      </a:r>
                      <a:endParaRPr lang="en-US" sz="2100" b="1" baseline="0" dirty="0">
                        <a:solidFill>
                          <a:schemeClr val="bg2"/>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2"/>
                  </a:ext>
                </a:extLst>
              </a:tr>
              <a:tr h="435466">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Hispanic</a:t>
                      </a:r>
                      <a:endParaRPr lang="en-US" sz="18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4.7%*</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2.2%*</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2.6%*</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3"/>
                  </a:ext>
                </a:extLst>
              </a:tr>
              <a:tr h="435466">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API</a:t>
                      </a:r>
                      <a:endParaRPr lang="en-US" sz="18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4.7%*</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1.5%*</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algn="l">
                        <a:lnSpc>
                          <a:spcPct val="115000"/>
                        </a:lnSpc>
                        <a:spcBef>
                          <a:spcPts val="0"/>
                        </a:spcBef>
                        <a:spcAft>
                          <a:spcPts val="0"/>
                        </a:spcAft>
                      </a:pPr>
                      <a:r>
                        <a:rPr lang="en-US" sz="2100" dirty="0">
                          <a:effectLst/>
                          <a:latin typeface="Arial" panose="020B0604020202020204" pitchFamily="34" charset="0"/>
                          <a:cs typeface="Arial" panose="020B0604020202020204" pitchFamily="34" charset="0"/>
                        </a:rPr>
                        <a:t>3.2%*</a:t>
                      </a:r>
                      <a:endParaRPr lang="en-US" sz="21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4"/>
                  </a:ext>
                </a:extLst>
              </a:tr>
            </a:tbl>
          </a:graphicData>
        </a:graphic>
      </p:graphicFrame>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342900" y="0"/>
            <a:ext cx="8458200" cy="1371600"/>
          </a:xfrm>
        </p:spPr>
        <p:txBody>
          <a:bodyPr/>
          <a:lstStyle/>
          <a:p>
            <a:r>
              <a:rPr lang="en-US" sz="2400" dirty="0"/>
              <a:t>Application 4: Imputing Race-and-Ethnicity for Survey Respondents who did not report Race-and-Ethnicity </a:t>
            </a:r>
            <a:br>
              <a:rPr lang="en-US" sz="2400" dirty="0"/>
            </a:br>
            <a:r>
              <a:rPr lang="en-US" sz="2400" dirty="0"/>
              <a:t>(Dembosky et al. 2018)</a:t>
            </a:r>
          </a:p>
        </p:txBody>
      </p:sp>
    </p:spTree>
    <p:extLst>
      <p:ext uri="{BB962C8B-B14F-4D97-AF65-F5344CB8AC3E}">
        <p14:creationId xmlns:p14="http://schemas.microsoft.com/office/powerpoint/2010/main" val="257413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599"/>
            <a:ext cx="8458200" cy="1371600"/>
          </a:xfrm>
        </p:spPr>
        <p:txBody>
          <a:bodyPr>
            <a:noAutofit/>
          </a:bodyPr>
          <a:lstStyle/>
          <a:p>
            <a:r>
              <a:rPr lang="en-US" sz="2800" dirty="0"/>
              <a:t>Race/Ethnicity Data Are Essential for Monitoring Quality, Coverage, Cost, and Access</a:t>
            </a:r>
          </a:p>
        </p:txBody>
      </p:sp>
      <p:sp>
        <p:nvSpPr>
          <p:cNvPr id="3" name="Content Placeholder 2"/>
          <p:cNvSpPr>
            <a:spLocks noGrp="1"/>
          </p:cNvSpPr>
          <p:nvPr>
            <p:ph idx="1"/>
          </p:nvPr>
        </p:nvSpPr>
        <p:spPr>
          <a:xfrm>
            <a:off x="342899" y="1886224"/>
            <a:ext cx="8458199" cy="4971776"/>
          </a:xfrm>
        </p:spPr>
        <p:txBody>
          <a:bodyPr>
            <a:noAutofit/>
          </a:bodyPr>
          <a:lstStyle/>
          <a:p>
            <a:r>
              <a:rPr lang="en-US" sz="2100" dirty="0">
                <a:solidFill>
                  <a:srgbClr val="000000"/>
                </a:solidFill>
              </a:rPr>
              <a:t>The Affordable Care Act requires all federal data collection efforts to obtain information on race, ethnicity, sex, primary language, and disability status</a:t>
            </a:r>
            <a:endParaRPr lang="en-US" sz="2100" dirty="0"/>
          </a:p>
          <a:p>
            <a:pPr>
              <a:buFont typeface="Arial" panose="020B0604020202020204" pitchFamily="34" charset="0"/>
              <a:buChar char="•"/>
              <a:defRPr/>
            </a:pPr>
            <a:r>
              <a:rPr lang="en-US" sz="2100" dirty="0">
                <a:solidFill>
                  <a:srgbClr val="000000"/>
                </a:solidFill>
              </a:rPr>
              <a:t>The gold standard for race-and-ethnicity measurement is self-report </a:t>
            </a:r>
          </a:p>
          <a:p>
            <a:pPr marL="685800" lvl="1" indent="-257175">
              <a:buFont typeface="Arial" panose="020B0604020202020204" pitchFamily="34" charset="0"/>
              <a:buChar char="•"/>
              <a:defRPr/>
            </a:pPr>
            <a:r>
              <a:rPr lang="en-US" sz="1900" dirty="0">
                <a:solidFill>
                  <a:srgbClr val="000000"/>
                </a:solidFill>
              </a:rPr>
              <a:t>Sometimes only imperfect administrative information is available for Medicare and other data</a:t>
            </a:r>
          </a:p>
          <a:p>
            <a:pPr marL="985837" lvl="2" indent="-257175">
              <a:defRPr/>
            </a:pPr>
            <a:r>
              <a:rPr lang="en-US" sz="1600" dirty="0">
                <a:solidFill>
                  <a:srgbClr val="000000"/>
                </a:solidFill>
              </a:rPr>
              <a:t>3</a:t>
            </a:r>
            <a:r>
              <a:rPr lang="en-US" sz="1600" baseline="30000" dirty="0">
                <a:solidFill>
                  <a:srgbClr val="000000"/>
                </a:solidFill>
              </a:rPr>
              <a:t>rd</a:t>
            </a:r>
            <a:r>
              <a:rPr lang="en-US" sz="1600" dirty="0">
                <a:solidFill>
                  <a:srgbClr val="000000"/>
                </a:solidFill>
              </a:rPr>
              <a:t> party report</a:t>
            </a:r>
          </a:p>
          <a:p>
            <a:pPr marL="985837" lvl="2" indent="-257175">
              <a:defRPr/>
            </a:pPr>
            <a:r>
              <a:rPr lang="en-US" sz="1600" dirty="0">
                <a:solidFill>
                  <a:srgbClr val="000000"/>
                </a:solidFill>
              </a:rPr>
              <a:t>Constrained response options</a:t>
            </a:r>
          </a:p>
          <a:p>
            <a:pPr marL="685800" lvl="1" indent="-257175">
              <a:buFont typeface="Arial" panose="020B0604020202020204" pitchFamily="34" charset="0"/>
              <a:buChar char="•"/>
              <a:defRPr/>
            </a:pPr>
            <a:r>
              <a:rPr lang="en-US" sz="1900" dirty="0">
                <a:solidFill>
                  <a:srgbClr val="000000"/>
                </a:solidFill>
              </a:rPr>
              <a:t>Self-reported data can have high, non-random missingness</a:t>
            </a:r>
          </a:p>
          <a:p>
            <a:pPr marL="985837" lvl="2" indent="-257175">
              <a:defRPr/>
            </a:pPr>
            <a:r>
              <a:rPr lang="en-US" sz="1600" dirty="0">
                <a:solidFill>
                  <a:srgbClr val="000000"/>
                </a:solidFill>
              </a:rPr>
              <a:t>30% missing in Marketplace data</a:t>
            </a:r>
          </a:p>
          <a:p>
            <a:pPr marL="985837" lvl="2" indent="-257175">
              <a:defRPr/>
            </a:pPr>
            <a:r>
              <a:rPr lang="en-US" sz="1600" dirty="0">
                <a:solidFill>
                  <a:srgbClr val="000000"/>
                </a:solidFill>
              </a:rPr>
              <a:t>Often higher in commercial health plan data</a:t>
            </a:r>
          </a:p>
          <a:p>
            <a:r>
              <a:rPr lang="en-US" sz="2100" dirty="0"/>
              <a:t>Missing or poorly-measured race-and-ethnicity data create barriers to monitoring and improving quality, coverage, cost, and access </a:t>
            </a:r>
          </a:p>
        </p:txBody>
      </p:sp>
      <p:sp>
        <p:nvSpPr>
          <p:cNvPr id="4" name="Slide Number Placeholder 3"/>
          <p:cNvSpPr>
            <a:spLocks noGrp="1"/>
          </p:cNvSpPr>
          <p:nvPr>
            <p:ph type="sldNum" sz="quarter" idx="12"/>
          </p:nvPr>
        </p:nvSpPr>
        <p:spPr/>
        <p:txBody>
          <a:bodyPr/>
          <a:lstStyle/>
          <a:p>
            <a:fld id="{3D2239C6-D0EB-3440-A6A2-67F46B28C51D}" type="slidenum">
              <a:rPr lang="en-US" smtClean="0"/>
              <a:pPr/>
              <a:t>2</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226337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D9C2-B0D3-426D-8AE4-F6E1386598B5}"/>
              </a:ext>
            </a:extLst>
          </p:cNvPr>
          <p:cNvSpPr>
            <a:spLocks noGrp="1"/>
          </p:cNvSpPr>
          <p:nvPr>
            <p:ph type="title"/>
          </p:nvPr>
        </p:nvSpPr>
        <p:spPr>
          <a:xfrm>
            <a:off x="342900" y="89824"/>
            <a:ext cx="8458200" cy="1371600"/>
          </a:xfrm>
        </p:spPr>
        <p:txBody>
          <a:bodyPr>
            <a:noAutofit/>
          </a:bodyPr>
          <a:lstStyle/>
          <a:p>
            <a:r>
              <a:rPr lang="en-US" sz="2400" dirty="0"/>
              <a:t>Application 5:</a:t>
            </a:r>
            <a:br>
              <a:rPr lang="en-US" sz="2400" dirty="0"/>
            </a:br>
            <a:r>
              <a:rPr lang="en-US" sz="2400" dirty="0"/>
              <a:t>Estimating Enrollment by Race-and-Ethnicity in Marketplace Plans</a:t>
            </a:r>
          </a:p>
        </p:txBody>
      </p:sp>
      <p:sp>
        <p:nvSpPr>
          <p:cNvPr id="3" name="Content Placeholder 2">
            <a:extLst>
              <a:ext uri="{FF2B5EF4-FFF2-40B4-BE49-F238E27FC236}">
                <a16:creationId xmlns:a16="http://schemas.microsoft.com/office/drawing/2014/main" id="{A4A7A520-3AF9-4B9B-BC04-BDE3328DCDE6}"/>
              </a:ext>
            </a:extLst>
          </p:cNvPr>
          <p:cNvSpPr>
            <a:spLocks noGrp="1"/>
          </p:cNvSpPr>
          <p:nvPr>
            <p:ph idx="1"/>
          </p:nvPr>
        </p:nvSpPr>
        <p:spPr>
          <a:xfrm>
            <a:off x="342900" y="1607013"/>
            <a:ext cx="8458200" cy="4572000"/>
          </a:xfrm>
        </p:spPr>
        <p:txBody>
          <a:bodyPr>
            <a:noAutofit/>
          </a:bodyPr>
          <a:lstStyle/>
          <a:p>
            <a:r>
              <a:rPr lang="en-US" sz="1700" dirty="0"/>
              <a:t>30% missing; nonreporters more likely to be Black, Hispanic</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r>
              <a:rPr lang="en-US" sz="1700" dirty="0"/>
              <a:t>Using BISG estimates, we also found that non-reporters were 1.5x more likely to be Black and Hispanic than reporters</a:t>
            </a:r>
          </a:p>
        </p:txBody>
      </p:sp>
      <p:sp>
        <p:nvSpPr>
          <p:cNvPr id="4" name="Slide Number Placeholder 3">
            <a:extLst>
              <a:ext uri="{FF2B5EF4-FFF2-40B4-BE49-F238E27FC236}">
                <a16:creationId xmlns:a16="http://schemas.microsoft.com/office/drawing/2014/main" id="{49F22B55-149F-4ACB-A104-F71999D7ACDC}"/>
              </a:ext>
            </a:extLst>
          </p:cNvPr>
          <p:cNvSpPr>
            <a:spLocks noGrp="1"/>
          </p:cNvSpPr>
          <p:nvPr>
            <p:ph type="sldNum" sz="quarter" idx="12"/>
          </p:nvPr>
        </p:nvSpPr>
        <p:spPr/>
        <p:txBody>
          <a:bodyPr/>
          <a:lstStyle/>
          <a:p>
            <a:fld id="{3D2239C6-D0EB-3440-A6A2-67F46B28C51D}" type="slidenum">
              <a:rPr lang="en-US" smtClean="0"/>
              <a:pPr/>
              <a:t>29</a:t>
            </a:fld>
            <a:endParaRPr lang="en-US" dirty="0"/>
          </a:p>
        </p:txBody>
      </p:sp>
      <p:sp>
        <p:nvSpPr>
          <p:cNvPr id="5" name="Date Placeholder 4">
            <a:extLst>
              <a:ext uri="{FF2B5EF4-FFF2-40B4-BE49-F238E27FC236}">
                <a16:creationId xmlns:a16="http://schemas.microsoft.com/office/drawing/2014/main" id="{4C3B1DFA-80C8-4311-AD0D-FCF5B52320B1}"/>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graphicFrame>
        <p:nvGraphicFramePr>
          <p:cNvPr id="9" name="Table 8">
            <a:extLst>
              <a:ext uri="{FF2B5EF4-FFF2-40B4-BE49-F238E27FC236}">
                <a16:creationId xmlns:a16="http://schemas.microsoft.com/office/drawing/2014/main" id="{87CEC833-62C7-3340-8D80-DA9E3E9FD3B1}"/>
              </a:ext>
            </a:extLst>
          </p:cNvPr>
          <p:cNvGraphicFramePr>
            <a:graphicFrameLocks noGrp="1"/>
          </p:cNvGraphicFramePr>
          <p:nvPr>
            <p:extLst>
              <p:ext uri="{D42A27DB-BD31-4B8C-83A1-F6EECF244321}">
                <p14:modId xmlns:p14="http://schemas.microsoft.com/office/powerpoint/2010/main" val="880475002"/>
              </p:ext>
            </p:extLst>
          </p:nvPr>
        </p:nvGraphicFramePr>
        <p:xfrm>
          <a:off x="363828" y="2054831"/>
          <a:ext cx="8416343" cy="3801309"/>
        </p:xfrm>
        <a:graphic>
          <a:graphicData uri="http://schemas.openxmlformats.org/drawingml/2006/table">
            <a:tbl>
              <a:tblPr firstRow="1" firstCol="1" bandRow="1">
                <a:tableStyleId>{5C22544A-7EE6-4342-B048-85BDC9FD1C3A}</a:tableStyleId>
              </a:tblPr>
              <a:tblGrid>
                <a:gridCol w="2782111">
                  <a:extLst>
                    <a:ext uri="{9D8B030D-6E8A-4147-A177-3AD203B41FA5}">
                      <a16:colId xmlns:a16="http://schemas.microsoft.com/office/drawing/2014/main" val="20000"/>
                    </a:ext>
                  </a:extLst>
                </a:gridCol>
                <a:gridCol w="1660187">
                  <a:extLst>
                    <a:ext uri="{9D8B030D-6E8A-4147-A177-3AD203B41FA5}">
                      <a16:colId xmlns:a16="http://schemas.microsoft.com/office/drawing/2014/main" val="20001"/>
                    </a:ext>
                  </a:extLst>
                </a:gridCol>
                <a:gridCol w="1264596">
                  <a:extLst>
                    <a:ext uri="{9D8B030D-6E8A-4147-A177-3AD203B41FA5}">
                      <a16:colId xmlns:a16="http://schemas.microsoft.com/office/drawing/2014/main" val="3731006074"/>
                    </a:ext>
                  </a:extLst>
                </a:gridCol>
                <a:gridCol w="2709449">
                  <a:extLst>
                    <a:ext uri="{9D8B030D-6E8A-4147-A177-3AD203B41FA5}">
                      <a16:colId xmlns:a16="http://schemas.microsoft.com/office/drawing/2014/main" val="517619988"/>
                    </a:ext>
                  </a:extLst>
                </a:gridCol>
              </a:tblGrid>
              <a:tr h="1070635">
                <a:tc>
                  <a:txBody>
                    <a:bodyPr/>
                    <a:lstStyle/>
                    <a:p>
                      <a:pPr marL="0" marR="0" indent="-8890">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Race-and-Ethnicity</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Self-Reported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Race-and-Ethnicity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            N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tc hMerge="1">
                  <a:txBody>
                    <a:bodyPr/>
                    <a:lstStyle/>
                    <a:p>
                      <a:pPr marL="0" marR="0" algn="l">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Combined Self-Reported and Estimated Race-and-Ethnicity</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a:t>
                      </a:r>
                    </a:p>
                  </a:txBody>
                  <a:tcPr marL="51435" marR="51435" marT="0" marB="0"/>
                </a:tc>
                <a:extLst>
                  <a:ext uri="{0D108BD9-81ED-4DB2-BD59-A6C34878D82A}">
                    <a16:rowId xmlns:a16="http://schemas.microsoft.com/office/drawing/2014/main" val="10000"/>
                  </a:ext>
                </a:extLst>
              </a:tr>
              <a:tr h="3680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Missing</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217170" indent="-8890" algn="r">
                        <a:lnSpc>
                          <a:spcPct val="120000"/>
                        </a:lnSpc>
                        <a:spcBef>
                          <a:spcPts val="0"/>
                        </a:spcBef>
                        <a:spcAft>
                          <a:spcPts val="0"/>
                        </a:spcAft>
                      </a:pPr>
                      <a:r>
                        <a:rPr lang="en-US" sz="1600" b="0" dirty="0">
                          <a:solidFill>
                            <a:srgbClr val="FF0000"/>
                          </a:solidFill>
                          <a:effectLst/>
                          <a:latin typeface="Arial" panose="020B0604020202020204" pitchFamily="34" charset="0"/>
                          <a:cs typeface="Arial" panose="020B0604020202020204" pitchFamily="34" charset="0"/>
                        </a:rPr>
                        <a:t>7,169,880</a:t>
                      </a:r>
                      <a:endParaRPr lang="en-US" sz="16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b="0" kern="1200" dirty="0">
                          <a:solidFill>
                            <a:srgbClr val="FF0000"/>
                          </a:solidFill>
                          <a:effectLst/>
                          <a:latin typeface="Arial" panose="020B0604020202020204" pitchFamily="34" charset="0"/>
                          <a:ea typeface="+mn-ea"/>
                          <a:cs typeface="Arial" panose="020B0604020202020204" pitchFamily="34" charset="0"/>
                        </a:rPr>
                        <a:t>29.83</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0.08</a:t>
                      </a:r>
                    </a:p>
                  </a:txBody>
                  <a:tcPr marL="68580" marR="68580" marT="0" marB="0" anchor="ctr"/>
                </a:tc>
                <a:extLst>
                  <a:ext uri="{0D108BD9-81ED-4DB2-BD59-A6C34878D82A}">
                    <a16:rowId xmlns:a16="http://schemas.microsoft.com/office/drawing/2014/main" val="10001"/>
                  </a:ext>
                </a:extLst>
              </a:tr>
              <a:tr h="612827">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American Indian/Alaska Native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71,216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0.30</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0.43</a:t>
                      </a:r>
                    </a:p>
                  </a:txBody>
                  <a:tcPr marL="68580" marR="68580" marT="0" marB="0" anchor="ctr"/>
                </a:tc>
                <a:extLst>
                  <a:ext uri="{0D108BD9-81ED-4DB2-BD59-A6C34878D82A}">
                    <a16:rowId xmlns:a16="http://schemas.microsoft.com/office/drawing/2014/main" val="574696273"/>
                  </a:ext>
                </a:extLst>
              </a:tr>
              <a:tr h="291636">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Asian/Pacific Islander</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1,391,861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5.79</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7.56</a:t>
                      </a:r>
                    </a:p>
                  </a:txBody>
                  <a:tcPr marL="68580" marR="68580" marT="0" marB="0" anchor="ctr"/>
                </a:tc>
                <a:extLst>
                  <a:ext uri="{0D108BD9-81ED-4DB2-BD59-A6C34878D82A}">
                    <a16:rowId xmlns:a16="http://schemas.microsoft.com/office/drawing/2014/main" val="3561337525"/>
                  </a:ext>
                </a:extLst>
              </a:tr>
              <a:tr h="291636">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Black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2,297,414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9.56</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14.74</a:t>
                      </a:r>
                    </a:p>
                  </a:txBody>
                  <a:tcPr marL="68580" marR="68580" marT="0" marB="0" anchor="ctr"/>
                </a:tc>
                <a:extLst>
                  <a:ext uri="{0D108BD9-81ED-4DB2-BD59-A6C34878D82A}">
                    <a16:rowId xmlns:a16="http://schemas.microsoft.com/office/drawing/2014/main" val="1117871110"/>
                  </a:ext>
                </a:extLst>
              </a:tr>
              <a:tr h="291636">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Hispanic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2,629,811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10.94</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16.97</a:t>
                      </a:r>
                    </a:p>
                  </a:txBody>
                  <a:tcPr marL="68580" marR="68580" marT="0" marB="0" anchor="ctr"/>
                </a:tc>
                <a:extLst>
                  <a:ext uri="{0D108BD9-81ED-4DB2-BD59-A6C34878D82A}">
                    <a16:rowId xmlns:a16="http://schemas.microsoft.com/office/drawing/2014/main" val="1496893761"/>
                  </a:ext>
                </a:extLst>
              </a:tr>
              <a:tr h="291636">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Multiracial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214,856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0.89</a:t>
                      </a:r>
                    </a:p>
                  </a:txBody>
                  <a:tcPr marL="68580" marR="68580" marT="0" marB="0" anchor="ct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1.27</a:t>
                      </a:r>
                    </a:p>
                  </a:txBody>
                  <a:tcPr marL="68580" marR="68580" marT="0" marB="0" anchor="ctr"/>
                </a:tc>
                <a:extLst>
                  <a:ext uri="{0D108BD9-81ED-4DB2-BD59-A6C34878D82A}">
                    <a16:rowId xmlns:a16="http://schemas.microsoft.com/office/drawing/2014/main" val="10002"/>
                  </a:ext>
                </a:extLst>
              </a:tr>
              <a:tr h="291636">
                <a:tc>
                  <a:txBody>
                    <a:bodyPr/>
                    <a:lstStyle/>
                    <a:p>
                      <a:pPr marL="0" marR="0" lvl="0" indent="-8890" algn="l" defTabSz="685800" rtl="0" eaLnBrk="1" fontAlgn="auto" latinLnBrk="0" hangingPunct="1">
                        <a:lnSpc>
                          <a:spcPct val="12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White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10,260,381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42.69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  58.95</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1636">
                <a:tc>
                  <a:txBody>
                    <a:bodyPr/>
                    <a:lstStyle/>
                    <a:p>
                      <a:pPr marL="0" marR="0" indent="-8890">
                        <a:lnSpc>
                          <a:spcPct val="120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217170" indent="-8890" algn="r">
                        <a:lnSpc>
                          <a:spcPct val="120000"/>
                        </a:lnSpc>
                        <a:spcBef>
                          <a:spcPts val="0"/>
                        </a:spcBef>
                        <a:spcAft>
                          <a:spcPts val="0"/>
                        </a:spcAft>
                      </a:pPr>
                      <a:r>
                        <a:rPr lang="en-US" sz="1600" dirty="0">
                          <a:effectLst/>
                          <a:latin typeface="Arial" panose="020B0604020202020204" pitchFamily="34" charset="0"/>
                          <a:cs typeface="Arial" panose="020B0604020202020204" pitchFamily="34" charset="0"/>
                        </a:rPr>
                        <a:t>24,035,419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217170" indent="-8890" algn="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100.0</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217170" indent="-8890" algn="ctr" defTabSz="685800" rtl="0" eaLnBrk="1" latinLnBrk="0" hangingPunct="1">
                        <a:lnSpc>
                          <a:spcPct val="120000"/>
                        </a:lnSpc>
                        <a:spcBef>
                          <a:spcPts val="0"/>
                        </a:spcBef>
                        <a:spcAft>
                          <a:spcPts val="0"/>
                        </a:spcAft>
                      </a:pPr>
                      <a:r>
                        <a:rPr lang="en-US" sz="1600" kern="1200" dirty="0">
                          <a:solidFill>
                            <a:schemeClr val="dk1"/>
                          </a:solidFill>
                          <a:effectLst/>
                          <a:latin typeface="Arial" panose="020B0604020202020204" pitchFamily="34" charset="0"/>
                          <a:ea typeface="+mn-ea"/>
                          <a:cs typeface="Arial" panose="020B0604020202020204" pitchFamily="34" charset="0"/>
                        </a:rPr>
                        <a:t>100.00</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696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lnSpcReduction="10000"/>
          </a:bodyPr>
          <a:lstStyle/>
          <a:p>
            <a:r>
              <a:rPr lang="en-US" dirty="0"/>
              <a:t>Quality of behavioral health care data for older adults may be lower for API, Black, and Hispanic than for non-Hispanic White adults</a:t>
            </a:r>
          </a:p>
          <a:p>
            <a:r>
              <a:rPr lang="en-US" dirty="0"/>
              <a:t>Unlike other types of medical care, within-plan inequities may be prominent in behavioral health</a:t>
            </a:r>
          </a:p>
          <a:p>
            <a:pPr lvl="1"/>
            <a:r>
              <a:rPr lang="en-US" dirty="0"/>
              <a:t>Variation within providers tends to be larger for processes involving patient counseling</a:t>
            </a:r>
          </a:p>
          <a:p>
            <a:pPr lvl="1"/>
            <a:r>
              <a:rPr lang="en-US" dirty="0"/>
              <a:t>Differences by race-and-ethnicity in views of behavioral health care</a:t>
            </a:r>
          </a:p>
          <a:p>
            <a:r>
              <a:rPr lang="en-US" dirty="0"/>
              <a:t>We describe variation in care by beneficiary race-and-ethnicity</a:t>
            </a:r>
          </a:p>
          <a:p>
            <a:pPr lvl="1"/>
            <a:r>
              <a:rPr lang="en-US" dirty="0"/>
              <a:t>Within Medicare Advantage contracts</a:t>
            </a:r>
          </a:p>
          <a:p>
            <a:pPr lvl="1"/>
            <a:r>
              <a:rPr lang="en-US" dirty="0"/>
              <a:t>Across contracts</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205740" y="15876"/>
            <a:ext cx="8732520" cy="1371600"/>
          </a:xfrm>
        </p:spPr>
        <p:txBody>
          <a:bodyPr/>
          <a:lstStyle/>
          <a:p>
            <a:r>
              <a:rPr lang="en-US" sz="2400" dirty="0"/>
              <a:t>Application 6: Racial-and-Ethnic Inequities in Behavioral Health Quality Measures in Medicare Health Plans </a:t>
            </a:r>
            <a:br>
              <a:rPr lang="en-US" sz="2400" dirty="0"/>
            </a:br>
            <a:r>
              <a:rPr lang="en-US" sz="2400" dirty="0"/>
              <a:t>(Breslau et al. 2018)</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30</a:t>
            </a:fld>
            <a:endParaRPr lang="en-US" dirty="0"/>
          </a:p>
        </p:txBody>
      </p:sp>
    </p:spTree>
    <p:extLst>
      <p:ext uri="{BB962C8B-B14F-4D97-AF65-F5344CB8AC3E}">
        <p14:creationId xmlns:p14="http://schemas.microsoft.com/office/powerpoint/2010/main" val="29106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31</a:t>
            </a:fld>
            <a:endParaRPr lang="en-US" dirty="0"/>
          </a:p>
        </p:txBody>
      </p:sp>
      <p:graphicFrame>
        <p:nvGraphicFramePr>
          <p:cNvPr id="7" name="Chart 6">
            <a:extLst>
              <a:ext uri="{FF2B5EF4-FFF2-40B4-BE49-F238E27FC236}">
                <a16:creationId xmlns:a16="http://schemas.microsoft.com/office/drawing/2014/main" id="{E3A27F19-BA03-4E5D-AC5E-800260A06801}"/>
              </a:ext>
            </a:extLst>
          </p:cNvPr>
          <p:cNvGraphicFramePr>
            <a:graphicFrameLocks/>
          </p:cNvGraphicFramePr>
          <p:nvPr>
            <p:extLst>
              <p:ext uri="{D42A27DB-BD31-4B8C-83A1-F6EECF244321}">
                <p14:modId xmlns:p14="http://schemas.microsoft.com/office/powerpoint/2010/main" val="1751290510"/>
              </p:ext>
            </p:extLst>
          </p:nvPr>
        </p:nvGraphicFramePr>
        <p:xfrm>
          <a:off x="897731" y="2018992"/>
          <a:ext cx="7348537" cy="420482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2400" dirty="0"/>
              <a:t>Overall Antidepressant Medication Management Worse for Black, Hispanic, and API Beneficiaries</a:t>
            </a:r>
          </a:p>
        </p:txBody>
      </p:sp>
    </p:spTree>
    <p:extLst>
      <p:ext uri="{BB962C8B-B14F-4D97-AF65-F5344CB8AC3E}">
        <p14:creationId xmlns:p14="http://schemas.microsoft.com/office/powerpoint/2010/main" val="2085268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32</a:t>
            </a:fld>
            <a:endParaRPr lang="en-US" dirty="0"/>
          </a:p>
        </p:txBody>
      </p:sp>
      <p:graphicFrame>
        <p:nvGraphicFramePr>
          <p:cNvPr id="7" name="Chart 6">
            <a:extLst>
              <a:ext uri="{FF2B5EF4-FFF2-40B4-BE49-F238E27FC236}">
                <a16:creationId xmlns:a16="http://schemas.microsoft.com/office/drawing/2014/main" id="{FC5A8A25-FFDA-4C8C-B8EF-DBBE3D5D0C05}"/>
              </a:ext>
            </a:extLst>
          </p:cNvPr>
          <p:cNvGraphicFramePr>
            <a:graphicFrameLocks/>
          </p:cNvGraphicFramePr>
          <p:nvPr>
            <p:extLst>
              <p:ext uri="{D42A27DB-BD31-4B8C-83A1-F6EECF244321}">
                <p14:modId xmlns:p14="http://schemas.microsoft.com/office/powerpoint/2010/main" val="3225795066"/>
              </p:ext>
            </p:extLst>
          </p:nvPr>
        </p:nvGraphicFramePr>
        <p:xfrm>
          <a:off x="977003" y="1784746"/>
          <a:ext cx="7189993" cy="45398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2700" dirty="0"/>
              <a:t>Measures with Larger Overall Disparities Tend to Have Disparities Concentrated with Contracts</a:t>
            </a:r>
          </a:p>
        </p:txBody>
      </p:sp>
    </p:spTree>
    <p:extLst>
      <p:ext uri="{BB962C8B-B14F-4D97-AF65-F5344CB8AC3E}">
        <p14:creationId xmlns:p14="http://schemas.microsoft.com/office/powerpoint/2010/main" val="1812678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DF0D9990-78AC-4977-BE77-8199A3346DFA}"/>
              </a:ext>
            </a:extLst>
          </p:cNvPr>
          <p:cNvSpPr>
            <a:spLocks noGrp="1" noChangeArrowheads="1"/>
          </p:cNvSpPr>
          <p:nvPr>
            <p:ph type="title"/>
          </p:nvPr>
        </p:nvSpPr>
        <p:spPr>
          <a:xfrm>
            <a:off x="311150" y="469900"/>
            <a:ext cx="8601496" cy="635000"/>
          </a:xfrm>
        </p:spPr>
        <p:txBody>
          <a:bodyPr>
            <a:noAutofit/>
          </a:bodyPr>
          <a:lstStyle/>
          <a:p>
            <a:pPr>
              <a:defRPr/>
            </a:pPr>
            <a:r>
              <a:rPr lang="en-US" sz="2800" kern="0" dirty="0"/>
              <a:t>Application 7: Detect and Correct Bias in Clinical Decision Algorithms or p4p Schemes</a:t>
            </a:r>
            <a:endParaRPr lang="en-US" sz="2800" dirty="0"/>
          </a:p>
        </p:txBody>
      </p:sp>
      <p:sp>
        <p:nvSpPr>
          <p:cNvPr id="4099" name="Rectangle 3">
            <a:extLst>
              <a:ext uri="{FF2B5EF4-FFF2-40B4-BE49-F238E27FC236}">
                <a16:creationId xmlns:a16="http://schemas.microsoft.com/office/drawing/2014/main" id="{831EEA89-D5A4-4375-9543-F7107524616C}"/>
              </a:ext>
            </a:extLst>
          </p:cNvPr>
          <p:cNvSpPr>
            <a:spLocks noGrp="1" noChangeArrowheads="1"/>
          </p:cNvSpPr>
          <p:nvPr>
            <p:ph type="body" idx="1"/>
          </p:nvPr>
        </p:nvSpPr>
        <p:spPr>
          <a:xfrm>
            <a:off x="228608" y="1748373"/>
            <a:ext cx="8669221" cy="5148263"/>
          </a:xfrm>
        </p:spPr>
        <p:txBody>
          <a:bodyPr>
            <a:normAutofit fontScale="85000" lnSpcReduction="20000"/>
          </a:bodyPr>
          <a:lstStyle/>
          <a:p>
            <a:pPr lvl="1">
              <a:spcBef>
                <a:spcPts val="1800"/>
              </a:spcBef>
              <a:buFont typeface="Arial" panose="020B0604020202020204" pitchFamily="34" charset="0"/>
              <a:buChar char="•"/>
            </a:pPr>
            <a:r>
              <a:rPr lang="en-US" altLang="en-US" dirty="0"/>
              <a:t>Clinical decision algorithms may make inequitable decisions with respect to race/ethnicity</a:t>
            </a:r>
          </a:p>
          <a:p>
            <a:pPr lvl="2">
              <a:spcBef>
                <a:spcPts val="1800"/>
              </a:spcBef>
            </a:pPr>
            <a:r>
              <a:rPr lang="en-US" altLang="en-US" dirty="0"/>
              <a:t>Direct use of race/ethnicity in harmful ways</a:t>
            </a:r>
          </a:p>
          <a:p>
            <a:pPr lvl="2">
              <a:spcBef>
                <a:spcPts val="1800"/>
              </a:spcBef>
            </a:pPr>
            <a:r>
              <a:rPr lang="en-US" altLang="en-US" dirty="0"/>
              <a:t>Unintended use of proxies for race/ethnicity</a:t>
            </a:r>
          </a:p>
          <a:p>
            <a:pPr lvl="2">
              <a:spcBef>
                <a:spcPts val="1800"/>
              </a:spcBef>
            </a:pPr>
            <a:r>
              <a:rPr lang="en-US" altLang="en-US" dirty="0"/>
              <a:t>Treating current practice as reflecting need or optimal practice can perpetuate biased practices</a:t>
            </a:r>
          </a:p>
          <a:p>
            <a:pPr lvl="2">
              <a:spcBef>
                <a:spcPts val="1800"/>
              </a:spcBef>
            </a:pPr>
            <a:r>
              <a:rPr lang="en-US" altLang="en-US" b="1" dirty="0"/>
              <a:t>Can use BISG to detect biased rules and correct for indirect effects via pre- or post-processing</a:t>
            </a:r>
          </a:p>
          <a:p>
            <a:pPr lvl="1">
              <a:spcBef>
                <a:spcPts val="1800"/>
              </a:spcBef>
              <a:buFont typeface="Arial" panose="020B0604020202020204" pitchFamily="34" charset="0"/>
              <a:buChar char="•"/>
            </a:pPr>
            <a:r>
              <a:rPr lang="en-US" altLang="en-US" dirty="0"/>
              <a:t>Pay-for-performance programs may have the undesired effects of moving resources away from providers who care for disadvantaged patient populations</a:t>
            </a:r>
          </a:p>
          <a:p>
            <a:pPr lvl="2">
              <a:spcBef>
                <a:spcPts val="1800"/>
              </a:spcBef>
            </a:pPr>
            <a:r>
              <a:rPr lang="en-US" altLang="en-US" dirty="0"/>
              <a:t>If payment increases with quality and underserved patients tend to have worse providers, hospitals, plans, etc.</a:t>
            </a:r>
          </a:p>
          <a:p>
            <a:pPr lvl="2">
              <a:spcBef>
                <a:spcPts val="1800"/>
              </a:spcBef>
            </a:pPr>
            <a:r>
              <a:rPr lang="en-US" altLang="en-US" dirty="0"/>
              <a:t>Can apply BISG to an approach described by Damberg et al (2015) to ensure $/patient for any p4p scheme are uncorrelated with the racial/ethnic composition of a medical group, patient population etc., while still preserving incentives</a:t>
            </a:r>
          </a:p>
          <a:p>
            <a:pPr marL="342900" lvl="1" indent="0">
              <a:spcBef>
                <a:spcPts val="1800"/>
              </a:spcBef>
              <a:buNone/>
            </a:pPr>
            <a:endParaRPr lang="en-US" altLang="en-US" dirty="0"/>
          </a:p>
          <a:p>
            <a:pPr lvl="1">
              <a:spcBef>
                <a:spcPts val="1800"/>
              </a:spcBef>
            </a:pPr>
            <a:endParaRPr lang="en-US" altLang="en-US" sz="2000" dirty="0">
              <a:effectLst/>
            </a:endParaRPr>
          </a:p>
        </p:txBody>
      </p:sp>
    </p:spTree>
    <p:extLst>
      <p:ext uri="{BB962C8B-B14F-4D97-AF65-F5344CB8AC3E}">
        <p14:creationId xmlns:p14="http://schemas.microsoft.com/office/powerpoint/2010/main" val="3658795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0" y="189107"/>
            <a:ext cx="9144000" cy="611187"/>
          </a:xfrm>
        </p:spPr>
        <p:txBody>
          <a:bodyPr/>
          <a:lstStyle/>
          <a:p>
            <a:r>
              <a:rPr lang="en-US" sz="2800" dirty="0"/>
              <a:t>Application 8: Combine with GIS Mapping-</a:t>
            </a:r>
            <a:br>
              <a:rPr lang="en-US" sz="2800" dirty="0"/>
            </a:br>
            <a:r>
              <a:rPr lang="en-US" sz="2800" dirty="0"/>
              <a:t>Provider A &amp; B Diabetic Patients </a:t>
            </a:r>
          </a:p>
        </p:txBody>
      </p:sp>
      <p:pic>
        <p:nvPicPr>
          <p:cNvPr id="959491" name="Picture 3"/>
          <p:cNvPicPr>
            <a:picLocks noGrp="1" noChangeAspect="1" noChangeArrowheads="1"/>
          </p:cNvPicPr>
          <p:nvPr>
            <p:ph idx="1"/>
          </p:nvPr>
        </p:nvPicPr>
        <p:blipFill>
          <a:blip r:embed="rId3" cstate="print"/>
          <a:srcRect t="15044" r="388" b="9850"/>
          <a:stretch>
            <a:fillRect/>
          </a:stretch>
        </p:blipFill>
        <p:spPr>
          <a:xfrm>
            <a:off x="315913" y="963613"/>
            <a:ext cx="8626475" cy="5218112"/>
          </a:xfrm>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214" b="37216"/>
          <a:stretch/>
        </p:blipFill>
        <p:spPr bwMode="auto">
          <a:xfrm>
            <a:off x="315913" y="6257488"/>
            <a:ext cx="1122594" cy="487308"/>
          </a:xfrm>
          <a:prstGeom prst="rect">
            <a:avLst/>
          </a:prstGeom>
          <a:solidFill>
            <a:schemeClr val="tx1">
              <a:lumMod val="95000"/>
            </a:schemeClr>
          </a:solidFill>
          <a:ln>
            <a:noFill/>
          </a:ln>
          <a:effectLst/>
        </p:spPr>
      </p:pic>
      <p:sp>
        <p:nvSpPr>
          <p:cNvPr id="7" name="Rectangle 6"/>
          <p:cNvSpPr/>
          <p:nvPr/>
        </p:nvSpPr>
        <p:spPr bwMode="auto">
          <a:xfrm>
            <a:off x="7638588" y="6345044"/>
            <a:ext cx="512956" cy="399752"/>
          </a:xfrm>
          <a:prstGeom prst="rect">
            <a:avLst/>
          </a:prstGeom>
          <a:solidFill>
            <a:schemeClr val="bg1"/>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3907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0" y="371475"/>
            <a:ext cx="9144000" cy="611188"/>
          </a:xfrm>
        </p:spPr>
        <p:txBody>
          <a:bodyPr>
            <a:normAutofit fontScale="90000"/>
          </a:bodyPr>
          <a:lstStyle/>
          <a:p>
            <a:r>
              <a:rPr lang="en-US" sz="2800" dirty="0"/>
              <a:t>How might cost-effectiveness vary depending on intervention approach and targeting?</a:t>
            </a:r>
            <a:r>
              <a:rPr lang="en-US" sz="1800" b="0" dirty="0">
                <a:solidFill>
                  <a:srgbClr val="0000FF"/>
                </a:solidFill>
              </a:rPr>
              <a:t> </a:t>
            </a:r>
          </a:p>
        </p:txBody>
      </p:sp>
      <p:sp>
        <p:nvSpPr>
          <p:cNvPr id="865283" name="Rectangle 3"/>
          <p:cNvSpPr>
            <a:spLocks noChangeArrowheads="1"/>
          </p:cNvSpPr>
          <p:nvPr/>
        </p:nvSpPr>
        <p:spPr bwMode="auto">
          <a:xfrm>
            <a:off x="0" y="1101725"/>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865284" name="Object 4"/>
          <p:cNvGraphicFramePr>
            <a:graphicFrameLocks noChangeAspect="1"/>
          </p:cNvGraphicFramePr>
          <p:nvPr/>
        </p:nvGraphicFramePr>
        <p:xfrm>
          <a:off x="457200" y="1295400"/>
          <a:ext cx="4724400" cy="4656138"/>
        </p:xfrm>
        <a:graphic>
          <a:graphicData uri="http://schemas.openxmlformats.org/presentationml/2006/ole">
            <mc:AlternateContent xmlns:mc="http://schemas.openxmlformats.org/markup-compatibility/2006">
              <mc:Choice xmlns:v="urn:schemas-microsoft-com:vml" Requires="v">
                <p:oleObj name="SmartDraw" r:id="rId3" imgW="5919216" imgH="7635240" progId="SmartDraw.2">
                  <p:embed/>
                </p:oleObj>
              </mc:Choice>
              <mc:Fallback>
                <p:oleObj name="SmartDraw" r:id="rId3" imgW="5919216" imgH="7635240" progId="SmartDraw.2">
                  <p:embed/>
                  <p:pic>
                    <p:nvPicPr>
                      <p:cNvPr id="865284" name="Object 4"/>
                      <p:cNvPicPr>
                        <a:picLocks noChangeAspect="1" noChangeArrowheads="1"/>
                      </p:cNvPicPr>
                      <p:nvPr/>
                    </p:nvPicPr>
                    <p:blipFill>
                      <a:blip r:embed="rId4">
                        <a:extLst>
                          <a:ext uri="{28A0092B-C50C-407E-A947-70E740481C1C}">
                            <a14:useLocalDpi xmlns:a14="http://schemas.microsoft.com/office/drawing/2010/main" val="0"/>
                          </a:ext>
                        </a:extLst>
                      </a:blip>
                      <a:srcRect l="6953" t="8783" r="6815" b="25345"/>
                      <a:stretch>
                        <a:fillRect/>
                      </a:stretch>
                    </p:blipFill>
                    <p:spPr bwMode="auto">
                      <a:xfrm>
                        <a:off x="457200" y="1295400"/>
                        <a:ext cx="4724400" cy="465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5285" name="Rectangle 5"/>
          <p:cNvSpPr>
            <a:spLocks noChangeArrowheads="1"/>
          </p:cNvSpPr>
          <p:nvPr/>
        </p:nvSpPr>
        <p:spPr bwMode="auto">
          <a:xfrm>
            <a:off x="5410200" y="1600200"/>
            <a:ext cx="3429000" cy="4297363"/>
          </a:xfrm>
          <a:prstGeom prst="rect">
            <a:avLst/>
          </a:prstGeom>
          <a:noFill/>
          <a:ln w="9525">
            <a:noFill/>
            <a:miter lim="800000"/>
            <a:headEnd/>
            <a:tailEnd/>
          </a:ln>
          <a:effectLst/>
        </p:spPr>
        <p:txBody>
          <a:bodyPr/>
          <a:lstStyle/>
          <a:p>
            <a:pPr marL="227013" indent="-227013">
              <a:lnSpc>
                <a:spcPct val="90000"/>
              </a:lnSpc>
              <a:spcBef>
                <a:spcPct val="100000"/>
              </a:spcBef>
              <a:buClr>
                <a:schemeClr val="tx2"/>
              </a:buClr>
              <a:buSzPct val="115000"/>
              <a:buFontTx/>
              <a:buChar char="•"/>
            </a:pPr>
            <a:r>
              <a:rPr lang="en-US" sz="2000" b="1" dirty="0"/>
              <a:t>Target all with simple intervention (mailing)?</a:t>
            </a:r>
          </a:p>
          <a:p>
            <a:pPr marL="227013" indent="-227013">
              <a:lnSpc>
                <a:spcPct val="90000"/>
              </a:lnSpc>
              <a:spcBef>
                <a:spcPct val="100000"/>
              </a:spcBef>
              <a:buClr>
                <a:schemeClr val="tx2"/>
              </a:buClr>
              <a:buSzPct val="115000"/>
              <a:buFontTx/>
              <a:buChar char="•"/>
            </a:pPr>
            <a:r>
              <a:rPr lang="en-US" sz="2000" b="1" dirty="0"/>
              <a:t>Tailor interventions depending on subgroup (mailing + intensive)?</a:t>
            </a:r>
          </a:p>
          <a:p>
            <a:pPr marL="227013" indent="-227013">
              <a:lnSpc>
                <a:spcPct val="90000"/>
              </a:lnSpc>
              <a:spcBef>
                <a:spcPct val="100000"/>
              </a:spcBef>
              <a:buClr>
                <a:schemeClr val="tx2"/>
              </a:buClr>
              <a:buSzPct val="115000"/>
              <a:buFontTx/>
              <a:buChar char="•"/>
            </a:pPr>
            <a:r>
              <a:rPr lang="en-US" sz="2000" b="1" dirty="0"/>
              <a:t>Intensive intervention vulnerable subgroup only (intensive)?</a:t>
            </a:r>
          </a:p>
        </p:txBody>
      </p:sp>
      <p:grpSp>
        <p:nvGrpSpPr>
          <p:cNvPr id="865286" name="Group 6"/>
          <p:cNvGrpSpPr>
            <a:grpSpLocks/>
          </p:cNvGrpSpPr>
          <p:nvPr/>
        </p:nvGrpSpPr>
        <p:grpSpPr bwMode="auto">
          <a:xfrm>
            <a:off x="5867400" y="6172200"/>
            <a:ext cx="1722438" cy="304800"/>
            <a:chOff x="384" y="3888"/>
            <a:chExt cx="1085" cy="192"/>
          </a:xfrm>
        </p:grpSpPr>
        <p:sp>
          <p:nvSpPr>
            <p:cNvPr id="865287" name="Rectangle 7"/>
            <p:cNvSpPr>
              <a:spLocks noChangeArrowheads="1"/>
            </p:cNvSpPr>
            <p:nvPr/>
          </p:nvSpPr>
          <p:spPr bwMode="auto">
            <a:xfrm>
              <a:off x="384" y="3936"/>
              <a:ext cx="240" cy="96"/>
            </a:xfrm>
            <a:prstGeom prst="rect">
              <a:avLst/>
            </a:prstGeom>
            <a:solidFill>
              <a:srgbClr val="F6FCBC"/>
            </a:solidFill>
            <a:ln w="9525">
              <a:solidFill>
                <a:schemeClr val="tx1"/>
              </a:solidFill>
              <a:miter lim="800000"/>
              <a:headEnd/>
              <a:tailEnd/>
            </a:ln>
            <a:effectLst/>
          </p:spPr>
          <p:txBody>
            <a:bodyPr wrap="none" anchor="ctr"/>
            <a:lstStyle/>
            <a:p>
              <a:endParaRPr lang="en-US" dirty="0"/>
            </a:p>
          </p:txBody>
        </p:sp>
        <p:sp>
          <p:nvSpPr>
            <p:cNvPr id="865288" name="Text Box 8"/>
            <p:cNvSpPr txBox="1">
              <a:spLocks noChangeArrowheads="1"/>
            </p:cNvSpPr>
            <p:nvPr/>
          </p:nvSpPr>
          <p:spPr bwMode="auto">
            <a:xfrm>
              <a:off x="720" y="3888"/>
              <a:ext cx="749" cy="192"/>
            </a:xfrm>
            <a:prstGeom prst="rect">
              <a:avLst/>
            </a:prstGeom>
            <a:noFill/>
            <a:ln w="9525">
              <a:noFill/>
              <a:miter lim="800000"/>
              <a:headEnd/>
              <a:tailEnd/>
            </a:ln>
            <a:effectLst/>
          </p:spPr>
          <p:txBody>
            <a:bodyPr wrap="none">
              <a:spAutoFit/>
            </a:bodyPr>
            <a:lstStyle/>
            <a:p>
              <a:pPr eaLnBrk="1" hangingPunct="1"/>
              <a:r>
                <a:rPr lang="en-US" sz="1400" b="1" dirty="0"/>
                <a:t>White/Other</a:t>
              </a:r>
            </a:p>
          </p:txBody>
        </p:sp>
      </p:grpSp>
      <p:grpSp>
        <p:nvGrpSpPr>
          <p:cNvPr id="865289" name="Group 9"/>
          <p:cNvGrpSpPr>
            <a:grpSpLocks/>
          </p:cNvGrpSpPr>
          <p:nvPr/>
        </p:nvGrpSpPr>
        <p:grpSpPr bwMode="auto">
          <a:xfrm>
            <a:off x="3317875" y="6172200"/>
            <a:ext cx="2244725" cy="304800"/>
            <a:chOff x="1968" y="3888"/>
            <a:chExt cx="1414" cy="192"/>
          </a:xfrm>
        </p:grpSpPr>
        <p:sp>
          <p:nvSpPr>
            <p:cNvPr id="865290" name="Rectangle 10"/>
            <p:cNvSpPr>
              <a:spLocks noChangeArrowheads="1"/>
            </p:cNvSpPr>
            <p:nvPr/>
          </p:nvSpPr>
          <p:spPr bwMode="auto">
            <a:xfrm>
              <a:off x="1968" y="3936"/>
              <a:ext cx="240" cy="96"/>
            </a:xfrm>
            <a:prstGeom prst="rect">
              <a:avLst/>
            </a:prstGeom>
            <a:solidFill>
              <a:srgbClr val="B7EFBA"/>
            </a:solidFill>
            <a:ln w="9525">
              <a:solidFill>
                <a:schemeClr val="tx1"/>
              </a:solidFill>
              <a:miter lim="800000"/>
              <a:headEnd/>
              <a:tailEnd/>
            </a:ln>
            <a:effectLst/>
          </p:spPr>
          <p:txBody>
            <a:bodyPr wrap="none" anchor="ctr"/>
            <a:lstStyle/>
            <a:p>
              <a:endParaRPr lang="en-US" dirty="0"/>
            </a:p>
          </p:txBody>
        </p:sp>
        <p:sp>
          <p:nvSpPr>
            <p:cNvPr id="865291" name="Text Box 11"/>
            <p:cNvSpPr txBox="1">
              <a:spLocks noChangeArrowheads="1"/>
            </p:cNvSpPr>
            <p:nvPr/>
          </p:nvSpPr>
          <p:spPr bwMode="auto">
            <a:xfrm>
              <a:off x="2275" y="3888"/>
              <a:ext cx="1107" cy="192"/>
            </a:xfrm>
            <a:prstGeom prst="rect">
              <a:avLst/>
            </a:prstGeom>
            <a:noFill/>
            <a:ln w="9525">
              <a:noFill/>
              <a:miter lim="800000"/>
              <a:headEnd/>
              <a:tailEnd/>
            </a:ln>
            <a:effectLst/>
          </p:spPr>
          <p:txBody>
            <a:bodyPr wrap="none">
              <a:spAutoFit/>
            </a:bodyPr>
            <a:lstStyle/>
            <a:p>
              <a:pPr eaLnBrk="1" hangingPunct="1"/>
              <a:r>
                <a:rPr lang="en-US" sz="1400" b="1" dirty="0"/>
                <a:t>Hispanic – affluent</a:t>
              </a:r>
            </a:p>
          </p:txBody>
        </p:sp>
      </p:grpSp>
      <p:grpSp>
        <p:nvGrpSpPr>
          <p:cNvPr id="865292" name="Group 12"/>
          <p:cNvGrpSpPr>
            <a:grpSpLocks/>
          </p:cNvGrpSpPr>
          <p:nvPr/>
        </p:nvGrpSpPr>
        <p:grpSpPr bwMode="auto">
          <a:xfrm>
            <a:off x="812800" y="6172200"/>
            <a:ext cx="1930400" cy="304800"/>
            <a:chOff x="3600" y="3888"/>
            <a:chExt cx="1216" cy="192"/>
          </a:xfrm>
        </p:grpSpPr>
        <p:sp>
          <p:nvSpPr>
            <p:cNvPr id="865293" name="Rectangle 13"/>
            <p:cNvSpPr>
              <a:spLocks noChangeArrowheads="1"/>
            </p:cNvSpPr>
            <p:nvPr/>
          </p:nvSpPr>
          <p:spPr bwMode="auto">
            <a:xfrm>
              <a:off x="3600" y="3936"/>
              <a:ext cx="240" cy="96"/>
            </a:xfrm>
            <a:prstGeom prst="rect">
              <a:avLst/>
            </a:prstGeom>
            <a:solidFill>
              <a:srgbClr val="608A48"/>
            </a:solidFill>
            <a:ln w="9525">
              <a:solidFill>
                <a:schemeClr val="tx1"/>
              </a:solidFill>
              <a:miter lim="800000"/>
              <a:headEnd/>
              <a:tailEnd/>
            </a:ln>
            <a:effectLst/>
          </p:spPr>
          <p:txBody>
            <a:bodyPr wrap="none" anchor="ctr"/>
            <a:lstStyle/>
            <a:p>
              <a:endParaRPr lang="en-US" dirty="0"/>
            </a:p>
          </p:txBody>
        </p:sp>
        <p:sp>
          <p:nvSpPr>
            <p:cNvPr id="865294" name="Text Box 14"/>
            <p:cNvSpPr txBox="1">
              <a:spLocks noChangeArrowheads="1"/>
            </p:cNvSpPr>
            <p:nvPr/>
          </p:nvSpPr>
          <p:spPr bwMode="auto">
            <a:xfrm>
              <a:off x="3888" y="3888"/>
              <a:ext cx="928" cy="192"/>
            </a:xfrm>
            <a:prstGeom prst="rect">
              <a:avLst/>
            </a:prstGeom>
            <a:noFill/>
            <a:ln w="9525">
              <a:noFill/>
              <a:miter lim="800000"/>
              <a:headEnd/>
              <a:tailEnd/>
            </a:ln>
            <a:effectLst/>
          </p:spPr>
          <p:txBody>
            <a:bodyPr wrap="none">
              <a:spAutoFit/>
            </a:bodyPr>
            <a:lstStyle/>
            <a:p>
              <a:pPr eaLnBrk="1" hangingPunct="1"/>
              <a:r>
                <a:rPr lang="en-US" sz="1400" b="1" dirty="0"/>
                <a:t>Hispanic - poor</a:t>
              </a:r>
            </a:p>
          </p:txBody>
        </p:sp>
      </p:grpSp>
    </p:spTree>
    <p:extLst>
      <p:ext uri="{BB962C8B-B14F-4D97-AF65-F5344CB8AC3E}">
        <p14:creationId xmlns:p14="http://schemas.microsoft.com/office/powerpoint/2010/main" val="2850514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jor4RE.jpg"/>
          <p:cNvPicPr>
            <a:picLocks noGrp="1" noChangeAspect="1"/>
          </p:cNvPicPr>
          <p:nvPr>
            <p:ph idx="1"/>
          </p:nvPr>
        </p:nvPicPr>
        <p:blipFill>
          <a:blip r:embed="rId3" cstate="print">
            <a:extLst>
              <a:ext uri="{28A0092B-C50C-407E-A947-70E740481C1C}">
                <a14:useLocalDpi xmlns:a14="http://schemas.microsoft.com/office/drawing/2010/main" val="0"/>
              </a:ext>
            </a:extLst>
          </a:blip>
          <a:srcRect l="-13950" r="-13950"/>
          <a:stretch>
            <a:fillRect/>
          </a:stretch>
        </p:blipFill>
        <p:spPr>
          <a:xfrm>
            <a:off x="445860" y="1203049"/>
            <a:ext cx="8012340" cy="4840773"/>
          </a:xfrm>
        </p:spPr>
      </p:pic>
      <p:sp>
        <p:nvSpPr>
          <p:cNvPr id="3" name="Slide Number Placeholder 2"/>
          <p:cNvSpPr>
            <a:spLocks noGrp="1"/>
          </p:cNvSpPr>
          <p:nvPr>
            <p:ph type="sldNum" sz="quarter" idx="12"/>
          </p:nvPr>
        </p:nvSpPr>
        <p:spPr/>
        <p:txBody>
          <a:bodyPr/>
          <a:lstStyle/>
          <a:p>
            <a:fld id="{2FAB8209-8103-5341-ACC7-98A57D92A9B8}" type="slidenum">
              <a:rPr lang="en-US" smtClean="0"/>
              <a:t>36</a:t>
            </a:fld>
            <a:endParaRPr lang="en-US" dirty="0"/>
          </a:p>
        </p:txBody>
      </p:sp>
      <p:sp>
        <p:nvSpPr>
          <p:cNvPr id="8" name="Text Placeholder 7"/>
          <p:cNvSpPr txBox="1">
            <a:spLocks/>
          </p:cNvSpPr>
          <p:nvPr/>
        </p:nvSpPr>
        <p:spPr>
          <a:xfrm>
            <a:off x="1752600" y="6019800"/>
            <a:ext cx="6927795" cy="54864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2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kumimoji="0" lang="en-US" sz="12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NOTE: The White</a:t>
            </a:r>
            <a:r>
              <a:rPr kumimoji="0" lang="en-US" sz="1200" b="0" i="0" u="none" strike="noStrike" kern="0" cap="none" spc="0" normalizeH="0" noProof="0" dirty="0">
                <a:ln>
                  <a:noFill/>
                </a:ln>
                <a:solidFill>
                  <a:srgbClr val="000000"/>
                </a:solidFill>
                <a:effectLst/>
                <a:uLnTx/>
                <a:uFillTx/>
                <a:latin typeface="Calibri" pitchFamily="34" charset="0"/>
                <a:ea typeface="+mn-ea"/>
                <a:cs typeface="Calibri" pitchFamily="34" charset="0"/>
              </a:rPr>
              <a:t> population mirrors the overall population </a:t>
            </a:r>
            <a:r>
              <a:rPr lang="en-US" i="0" kern="0" dirty="0">
                <a:solidFill>
                  <a:srgbClr val="000000"/>
                </a:solidFill>
              </a:rPr>
              <a:t>distribution in MA, while minorities are concentrated in larger cities </a:t>
            </a:r>
            <a:endParaRPr kumimoji="0" lang="en-US" sz="1200" b="0" i="0" u="none" strike="noStrike" kern="0" cap="none" spc="0" normalizeH="0" noProof="0" dirty="0">
              <a:ln>
                <a:noFill/>
              </a:ln>
              <a:solidFill>
                <a:srgbClr val="000000"/>
              </a:solidFill>
              <a:effectLst/>
              <a:uLnTx/>
              <a:uFillTx/>
              <a:latin typeface="Calibri" pitchFamily="34" charset="0"/>
              <a:ea typeface="+mn-ea"/>
              <a:cs typeface="Calibri" pitchFamily="34" charset="0"/>
            </a:endParaRPr>
          </a:p>
          <a:p>
            <a:pPr>
              <a:defRPr/>
            </a:pPr>
            <a:r>
              <a:rPr kumimoji="0" lang="en-US" sz="12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SOURCE: </a:t>
            </a:r>
            <a:r>
              <a:rPr lang="en-US" i="0" kern="0" dirty="0">
                <a:solidFill>
                  <a:srgbClr val="000000"/>
                </a:solidFill>
              </a:rPr>
              <a:t>2013 APCD Member Eligibility File</a:t>
            </a:r>
          </a:p>
        </p:txBody>
      </p:sp>
      <p:sp>
        <p:nvSpPr>
          <p:cNvPr id="9" name="TextBox 8"/>
          <p:cNvSpPr txBox="1"/>
          <p:nvPr/>
        </p:nvSpPr>
        <p:spPr>
          <a:xfrm>
            <a:off x="0" y="685800"/>
            <a:ext cx="9144000" cy="384721"/>
          </a:xfrm>
          <a:prstGeom prst="rect">
            <a:avLst/>
          </a:prstGeom>
          <a:noFill/>
        </p:spPr>
        <p:txBody>
          <a:bodyPr wrap="square" rtlCol="0">
            <a:spAutoFit/>
          </a:bodyPr>
          <a:lstStyle/>
          <a:p>
            <a:r>
              <a:rPr lang="en-US" sz="1900" dirty="0">
                <a:solidFill>
                  <a:srgbClr val="FFFFFF"/>
                </a:solidFill>
              </a:rPr>
              <a:t>Additional Uses Example: Statewide Distribution of MA Residents with Medical Coverage</a:t>
            </a:r>
          </a:p>
        </p:txBody>
      </p:sp>
      <p:sp>
        <p:nvSpPr>
          <p:cNvPr id="10" name="TextBox 9"/>
          <p:cNvSpPr txBox="1"/>
          <p:nvPr/>
        </p:nvSpPr>
        <p:spPr>
          <a:xfrm>
            <a:off x="0" y="0"/>
            <a:ext cx="4572000" cy="646331"/>
          </a:xfrm>
          <a:prstGeom prst="rect">
            <a:avLst/>
          </a:prstGeom>
          <a:solidFill>
            <a:schemeClr val="tx1"/>
          </a:solidFill>
        </p:spPr>
        <p:txBody>
          <a:bodyPr wrap="square" rtlCol="0">
            <a:spAutoFit/>
          </a:bodyPr>
          <a:lstStyle/>
          <a:p>
            <a:pPr algn="r"/>
            <a:r>
              <a:rPr lang="en-US" sz="1200" b="1" dirty="0">
                <a:solidFill>
                  <a:schemeClr val="bg1">
                    <a:lumMod val="75000"/>
                  </a:schemeClr>
                </a:solidFill>
              </a:rPr>
              <a:t>Validation</a:t>
            </a:r>
          </a:p>
          <a:p>
            <a:pPr algn="r"/>
            <a:r>
              <a:rPr lang="en-US" sz="1200" b="1" dirty="0">
                <a:solidFill>
                  <a:schemeClr val="bg1"/>
                </a:solidFill>
              </a:rPr>
              <a:t>Using the Indirect Estimates</a:t>
            </a:r>
          </a:p>
          <a:p>
            <a:pPr algn="r"/>
            <a:r>
              <a:rPr lang="en-US" sz="1200" b="1" dirty="0">
                <a:solidFill>
                  <a:schemeClr val="bg1">
                    <a:lumMod val="75000"/>
                  </a:schemeClr>
                </a:solidFill>
              </a:rPr>
              <a:t>Next steps</a:t>
            </a:r>
            <a:endParaRPr lang="en-US" sz="1200" dirty="0">
              <a:solidFill>
                <a:schemeClr val="bg1">
                  <a:lumMod val="75000"/>
                </a:schemeClr>
              </a:solidFill>
            </a:endParaRPr>
          </a:p>
        </p:txBody>
      </p:sp>
    </p:spTree>
    <p:extLst>
      <p:ext uri="{BB962C8B-B14F-4D97-AF65-F5344CB8AC3E}">
        <p14:creationId xmlns:p14="http://schemas.microsoft.com/office/powerpoint/2010/main" val="171957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399A-1B27-4F65-AD64-461B4FA520C2}"/>
              </a:ext>
            </a:extLst>
          </p:cNvPr>
          <p:cNvSpPr>
            <a:spLocks noGrp="1"/>
          </p:cNvSpPr>
          <p:nvPr>
            <p:ph type="title"/>
          </p:nvPr>
        </p:nvSpPr>
        <p:spPr/>
        <p:txBody>
          <a:bodyPr/>
          <a:lstStyle/>
          <a:p>
            <a:r>
              <a:rPr lang="en-US" dirty="0"/>
              <a:t>Concerns</a:t>
            </a:r>
          </a:p>
        </p:txBody>
      </p:sp>
      <p:sp>
        <p:nvSpPr>
          <p:cNvPr id="3" name="Date Placeholder 2">
            <a:extLst>
              <a:ext uri="{FF2B5EF4-FFF2-40B4-BE49-F238E27FC236}">
                <a16:creationId xmlns:a16="http://schemas.microsoft.com/office/drawing/2014/main" id="{DC5E4181-E644-45B2-AA93-570BD70E4A0D}"/>
              </a:ext>
            </a:extLst>
          </p:cNvPr>
          <p:cNvSpPr>
            <a:spLocks noGrp="1"/>
          </p:cNvSpPr>
          <p:nvPr>
            <p:ph type="dt" sz="half" idx="10"/>
          </p:nvPr>
        </p:nvSpPr>
        <p:spPr/>
        <p:txBody>
          <a:bodyPr/>
          <a:lstStyle/>
          <a:p>
            <a:fld id="{9D16256B-82DA-4EE1-81C3-24F2947DEBAD}" type="datetime1">
              <a:rPr lang="en-US" smtClean="0"/>
              <a:t>10/8/2021</a:t>
            </a:fld>
            <a:endParaRPr lang="en-US" dirty="0"/>
          </a:p>
        </p:txBody>
      </p:sp>
      <p:sp>
        <p:nvSpPr>
          <p:cNvPr id="4" name="Slide Number Placeholder 3">
            <a:extLst>
              <a:ext uri="{FF2B5EF4-FFF2-40B4-BE49-F238E27FC236}">
                <a16:creationId xmlns:a16="http://schemas.microsoft.com/office/drawing/2014/main" id="{F92ACD82-5832-459E-92E9-B9D38F07D0BF}"/>
              </a:ext>
            </a:extLst>
          </p:cNvPr>
          <p:cNvSpPr>
            <a:spLocks noGrp="1"/>
          </p:cNvSpPr>
          <p:nvPr>
            <p:ph type="sldNum" sz="quarter" idx="12"/>
          </p:nvPr>
        </p:nvSpPr>
        <p:spPr/>
        <p:txBody>
          <a:bodyPr/>
          <a:lstStyle/>
          <a:p>
            <a:fld id="{F6B8A4A2-F29A-4651-AFA7-54DA4950AAC7}" type="slidenum">
              <a:rPr lang="en-US" smtClean="0"/>
              <a:pPr/>
              <a:t>37</a:t>
            </a:fld>
            <a:endParaRPr lang="en-US" dirty="0"/>
          </a:p>
        </p:txBody>
      </p:sp>
      <p:sp>
        <p:nvSpPr>
          <p:cNvPr id="5" name="Content Placeholder 2">
            <a:extLst>
              <a:ext uri="{FF2B5EF4-FFF2-40B4-BE49-F238E27FC236}">
                <a16:creationId xmlns:a16="http://schemas.microsoft.com/office/drawing/2014/main" id="{13D84B18-0762-364B-822C-38BC6A76A49D}"/>
              </a:ext>
            </a:extLst>
          </p:cNvPr>
          <p:cNvSpPr txBox="1">
            <a:spLocks/>
          </p:cNvSpPr>
          <p:nvPr/>
        </p:nvSpPr>
        <p:spPr>
          <a:xfrm>
            <a:off x="720435" y="1810024"/>
            <a:ext cx="7972301" cy="4971776"/>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srgbClr val="000000"/>
                </a:solidFill>
              </a:rPr>
              <a:t>MBISG Is Primarily Used to Enhance Limited Self-Reported Data</a:t>
            </a:r>
          </a:p>
          <a:p>
            <a:r>
              <a:rPr lang="en-US" dirty="0">
                <a:solidFill>
                  <a:srgbClr val="000000"/>
                </a:solidFill>
              </a:rPr>
              <a:t>Geographic Stratification Alone as an Alternative Method of Indirect Estimation</a:t>
            </a:r>
          </a:p>
          <a:p>
            <a:r>
              <a:rPr lang="en-US" dirty="0">
                <a:solidFill>
                  <a:srgbClr val="000000"/>
                </a:solidFill>
              </a:rPr>
              <a:t>An Analogous Use of Indirect Estimation by the U.S. Census Bureau</a:t>
            </a:r>
          </a:p>
          <a:p>
            <a:endParaRPr lang="en-US" sz="2100" dirty="0"/>
          </a:p>
        </p:txBody>
      </p:sp>
    </p:spTree>
    <p:extLst>
      <p:ext uri="{BB962C8B-B14F-4D97-AF65-F5344CB8AC3E}">
        <p14:creationId xmlns:p14="http://schemas.microsoft.com/office/powerpoint/2010/main" val="3616083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BBC3-C593-4DF8-8191-95AA986AA053}"/>
              </a:ext>
            </a:extLst>
          </p:cNvPr>
          <p:cNvSpPr>
            <a:spLocks noGrp="1"/>
          </p:cNvSpPr>
          <p:nvPr>
            <p:ph type="title"/>
          </p:nvPr>
        </p:nvSpPr>
        <p:spPr/>
        <p:txBody>
          <a:bodyPr/>
          <a:lstStyle/>
          <a:p>
            <a:r>
              <a:rPr lang="en-US" sz="3200" b="1" dirty="0"/>
              <a:t>MBISG Is Primarily Used to Enhance Limited Self-Reported Data</a:t>
            </a:r>
          </a:p>
        </p:txBody>
      </p:sp>
      <p:sp>
        <p:nvSpPr>
          <p:cNvPr id="3" name="Content Placeholder 2">
            <a:extLst>
              <a:ext uri="{FF2B5EF4-FFF2-40B4-BE49-F238E27FC236}">
                <a16:creationId xmlns:a16="http://schemas.microsoft.com/office/drawing/2014/main" id="{4FD36490-96BC-451F-87D1-76D37A5AEF52}"/>
              </a:ext>
            </a:extLst>
          </p:cNvPr>
          <p:cNvSpPr>
            <a:spLocks noGrp="1"/>
          </p:cNvSpPr>
          <p:nvPr>
            <p:ph idx="1"/>
          </p:nvPr>
        </p:nvSpPr>
        <p:spPr>
          <a:xfrm>
            <a:off x="312821" y="1600200"/>
            <a:ext cx="8542421" cy="4525963"/>
          </a:xfrm>
        </p:spPr>
        <p:txBody>
          <a:bodyPr/>
          <a:lstStyle/>
          <a:p>
            <a:pPr>
              <a:spcAft>
                <a:spcPts val="600"/>
              </a:spcAft>
            </a:pPr>
            <a:r>
              <a:rPr lang="en-US" sz="2000" dirty="0">
                <a:effectLst/>
                <a:ea typeface="Calibri" panose="020F0502020204030204" pitchFamily="34" charset="0"/>
              </a:rPr>
              <a:t>Some critics of MBISG have suggested that the method is primarily used when people have chosen not to report their race or ethnicity</a:t>
            </a:r>
          </a:p>
          <a:p>
            <a:pPr>
              <a:spcAft>
                <a:spcPts val="600"/>
              </a:spcAft>
            </a:pPr>
            <a:r>
              <a:rPr lang="en-US" sz="2000" dirty="0">
                <a:ea typeface="Calibri" panose="020F0502020204030204" pitchFamily="34" charset="0"/>
              </a:rPr>
              <a:t>In fact, MBISG </a:t>
            </a:r>
            <a:r>
              <a:rPr lang="en-US" sz="2000" dirty="0">
                <a:effectLst/>
                <a:ea typeface="Calibri" panose="020F0502020204030204" pitchFamily="34" charset="0"/>
              </a:rPr>
              <a:t>is used almost entirely for beneficiaries who were not allowed to report their race and ethnicity in the categories they prefer</a:t>
            </a:r>
          </a:p>
          <a:p>
            <a:pPr>
              <a:spcAft>
                <a:spcPts val="600"/>
              </a:spcAft>
            </a:pPr>
            <a:r>
              <a:rPr lang="en-US" sz="2000" dirty="0">
                <a:effectLst/>
                <a:ea typeface="Calibri" panose="020F0502020204030204" pitchFamily="34" charset="0"/>
              </a:rPr>
              <a:t>When asked to do so on the Medicare CAHPS survey, more than 95% of all Medicare beneficiaries report their race and ethnicity; almost all of those who do not provide this information simply do not get to the last section of the survey (Dembosky et al., 2018)</a:t>
            </a:r>
          </a:p>
          <a:p>
            <a:pPr>
              <a:spcAft>
                <a:spcPts val="600"/>
              </a:spcAft>
            </a:pPr>
            <a:r>
              <a:rPr lang="en-US" sz="2000" dirty="0">
                <a:cs typeface="Arial" panose="020B0604020202020204" pitchFamily="34" charset="0"/>
              </a:rPr>
              <a:t>By drawing on other sources of data to enhance self-reported information about race and ethnicity collected under constraints, MBISG </a:t>
            </a:r>
          </a:p>
          <a:p>
            <a:pPr lvl="1">
              <a:spcAft>
                <a:spcPts val="600"/>
              </a:spcAft>
            </a:pPr>
            <a:r>
              <a:rPr lang="en-US" sz="1600" dirty="0">
                <a:cs typeface="Arial" panose="020B0604020202020204" pitchFamily="34" charset="0"/>
              </a:rPr>
              <a:t>Allows beneficiaries to be represented in data sets in a way that they prefer</a:t>
            </a:r>
          </a:p>
          <a:p>
            <a:pPr lvl="1">
              <a:spcAft>
                <a:spcPts val="600"/>
              </a:spcAft>
            </a:pPr>
            <a:r>
              <a:rPr lang="en-US" sz="1600" dirty="0">
                <a:cs typeface="Arial" panose="020B0604020202020204" pitchFamily="34" charset="0"/>
              </a:rPr>
              <a:t>Allows policymakers to accurately identify disparities</a:t>
            </a:r>
          </a:p>
          <a:p>
            <a:endParaRPr lang="en-US" dirty="0"/>
          </a:p>
        </p:txBody>
      </p:sp>
      <p:sp>
        <p:nvSpPr>
          <p:cNvPr id="4" name="Slide Number Placeholder 3">
            <a:extLst>
              <a:ext uri="{FF2B5EF4-FFF2-40B4-BE49-F238E27FC236}">
                <a16:creationId xmlns:a16="http://schemas.microsoft.com/office/drawing/2014/main" id="{0CCB653C-F474-47F2-8678-30933830FA5F}"/>
              </a:ext>
            </a:extLst>
          </p:cNvPr>
          <p:cNvSpPr>
            <a:spLocks noGrp="1"/>
          </p:cNvSpPr>
          <p:nvPr>
            <p:ph type="sldNum" sz="quarter" idx="12"/>
          </p:nvPr>
        </p:nvSpPr>
        <p:spPr/>
        <p:txBody>
          <a:bodyPr/>
          <a:lstStyle/>
          <a:p>
            <a:pPr>
              <a:defRPr/>
            </a:pPr>
            <a:fld id="{ACA00499-F10E-484B-AF8F-010F3DEA1EAD}" type="slidenum">
              <a:rPr lang="en-US" smtClean="0"/>
              <a:pPr>
                <a:defRPr/>
              </a:pPr>
              <a:t>38</a:t>
            </a:fld>
            <a:endParaRPr lang="en-US" dirty="0"/>
          </a:p>
        </p:txBody>
      </p:sp>
    </p:spTree>
    <p:extLst>
      <p:ext uri="{BB962C8B-B14F-4D97-AF65-F5344CB8AC3E}">
        <p14:creationId xmlns:p14="http://schemas.microsoft.com/office/powerpoint/2010/main" val="27469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599"/>
            <a:ext cx="8458200" cy="1371600"/>
          </a:xfrm>
        </p:spPr>
        <p:txBody>
          <a:bodyPr>
            <a:noAutofit/>
          </a:bodyPr>
          <a:lstStyle/>
          <a:p>
            <a:r>
              <a:rPr lang="en-US" sz="2800" dirty="0"/>
              <a:t>Problems with Collecting Self-Reported </a:t>
            </a:r>
            <a:br>
              <a:rPr lang="en-US" sz="2800" dirty="0"/>
            </a:br>
            <a:r>
              <a:rPr lang="en-US" sz="2800" dirty="0"/>
              <a:t>Race-and-Ethnicity</a:t>
            </a:r>
          </a:p>
        </p:txBody>
      </p:sp>
      <p:sp>
        <p:nvSpPr>
          <p:cNvPr id="3" name="Content Placeholder 2"/>
          <p:cNvSpPr>
            <a:spLocks noGrp="1"/>
          </p:cNvSpPr>
          <p:nvPr>
            <p:ph idx="1"/>
          </p:nvPr>
        </p:nvSpPr>
        <p:spPr>
          <a:xfrm>
            <a:off x="696686" y="1886224"/>
            <a:ext cx="7750628" cy="4971776"/>
          </a:xfrm>
        </p:spPr>
        <p:txBody>
          <a:bodyPr>
            <a:noAutofit/>
          </a:bodyPr>
          <a:lstStyle/>
          <a:p>
            <a:pPr marL="385762">
              <a:defRPr/>
            </a:pPr>
            <a:r>
              <a:rPr lang="en-US" dirty="0">
                <a:solidFill>
                  <a:srgbClr val="000000"/>
                </a:solidFill>
              </a:rPr>
              <a:t>Historically, concerns about improper use sometimes meant this data was not collected </a:t>
            </a:r>
          </a:p>
          <a:p>
            <a:pPr marL="685800" lvl="1" indent="-257175">
              <a:buFont typeface="Arial" panose="020B0604020202020204" pitchFamily="34" charset="0"/>
              <a:buChar char="•"/>
              <a:defRPr/>
            </a:pPr>
            <a:r>
              <a:rPr lang="en-US" sz="2000" dirty="0">
                <a:solidFill>
                  <a:srgbClr val="000000"/>
                </a:solidFill>
              </a:rPr>
              <a:t>A focus on measuring and reducing disparities renewed efforts to collect it</a:t>
            </a:r>
            <a:endParaRPr lang="en-US" sz="2000" dirty="0"/>
          </a:p>
          <a:p>
            <a:pPr lvl="0"/>
            <a:r>
              <a:rPr lang="en-US" dirty="0"/>
              <a:t>Once you start, self-reported data accumulates slowly</a:t>
            </a:r>
          </a:p>
          <a:p>
            <a:pPr lvl="1"/>
            <a:r>
              <a:rPr lang="en-US" dirty="0"/>
              <a:t>Enrollment, contact, survey, etc.</a:t>
            </a:r>
          </a:p>
          <a:p>
            <a:pPr lvl="1"/>
            <a:r>
              <a:rPr lang="en-US" dirty="0"/>
              <a:t>Early responders may be unrepresentative</a:t>
            </a:r>
          </a:p>
          <a:p>
            <a:r>
              <a:rPr lang="en-US" dirty="0"/>
              <a:t>Indirect estimation can fill a gap as data accumulates</a:t>
            </a:r>
          </a:p>
          <a:p>
            <a:endParaRPr lang="en-US"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3</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1850249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677C-B257-48ED-A9D8-AD2856A9DE74}"/>
              </a:ext>
            </a:extLst>
          </p:cNvPr>
          <p:cNvSpPr>
            <a:spLocks noGrp="1"/>
          </p:cNvSpPr>
          <p:nvPr>
            <p:ph type="title"/>
          </p:nvPr>
        </p:nvSpPr>
        <p:spPr>
          <a:xfrm>
            <a:off x="37524" y="182879"/>
            <a:ext cx="9106476" cy="1233377"/>
          </a:xfrm>
        </p:spPr>
        <p:txBody>
          <a:bodyPr>
            <a:normAutofit/>
          </a:bodyPr>
          <a:lstStyle/>
          <a:p>
            <a:pPr algn="ctr"/>
            <a:r>
              <a:rPr lang="en-US" sz="3000" b="1" dirty="0">
                <a:latin typeface="Arial" panose="020B0604020202020204" pitchFamily="34" charset="0"/>
                <a:cs typeface="Arial" panose="020B0604020202020204" pitchFamily="34" charset="0"/>
              </a:rPr>
              <a:t>Geographic Stratification </a:t>
            </a:r>
            <a:br>
              <a:rPr lang="en-US" sz="3000" b="1" dirty="0">
                <a:latin typeface="Arial" panose="020B0604020202020204" pitchFamily="34" charset="0"/>
                <a:cs typeface="Arial" panose="020B0604020202020204" pitchFamily="34" charset="0"/>
              </a:rPr>
            </a:br>
            <a:r>
              <a:rPr lang="en-US" sz="3000" dirty="0"/>
              <a:t>as an alternative to </a:t>
            </a:r>
            <a:r>
              <a:rPr lang="en-US" sz="3000" b="1" dirty="0">
                <a:latin typeface="Arial" panose="020B0604020202020204" pitchFamily="34" charset="0"/>
                <a:cs typeface="Arial" panose="020B0604020202020204" pitchFamily="34" charset="0"/>
              </a:rPr>
              <a:t>MBISG 2.1</a:t>
            </a:r>
            <a:endParaRPr lang="en-US" sz="3000" b="1" dirty="0">
              <a:highlight>
                <a:srgbClr val="FFFF00"/>
              </a:highlight>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C931658-30AE-48B5-84D6-FEBABE418C8C}"/>
              </a:ext>
            </a:extLst>
          </p:cNvPr>
          <p:cNvSpPr txBox="1">
            <a:spLocks/>
          </p:cNvSpPr>
          <p:nvPr/>
        </p:nvSpPr>
        <p:spPr bwMode="auto">
          <a:xfrm>
            <a:off x="308345" y="1600200"/>
            <a:ext cx="8442250" cy="4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20000"/>
              </a:lnSpc>
              <a:spcBef>
                <a:spcPts val="0"/>
              </a:spcBef>
              <a:spcAft>
                <a:spcPts val="1800"/>
              </a:spcAft>
            </a:pPr>
            <a:r>
              <a:rPr lang="en-US" sz="2300" kern="0" dirty="0">
                <a:latin typeface="Arial" panose="020B0604020202020204" pitchFamily="34" charset="0"/>
                <a:cs typeface="Arial" panose="020B0604020202020204" pitchFamily="34" charset="0"/>
              </a:rPr>
              <a:t>MBISG 2.1 produces more accurate results than methods that use geographic stratification only </a:t>
            </a:r>
          </a:p>
          <a:p>
            <a:pPr>
              <a:lnSpc>
                <a:spcPct val="120000"/>
              </a:lnSpc>
              <a:spcBef>
                <a:spcPts val="0"/>
              </a:spcBef>
              <a:spcAft>
                <a:spcPts val="1800"/>
              </a:spcAft>
            </a:pPr>
            <a:r>
              <a:rPr lang="en-US" sz="2300" kern="0" dirty="0">
                <a:latin typeface="Arial" panose="020B0604020202020204" pitchFamily="34" charset="0"/>
                <a:cs typeface="Arial" panose="020B0604020202020204" pitchFamily="34" charset="0"/>
              </a:rPr>
              <a:t>Compared to MBISG 2.1, geographic stratification by block group results in:</a:t>
            </a:r>
          </a:p>
          <a:p>
            <a:pPr marL="1139825" lvl="1" indent="-450850">
              <a:lnSpc>
                <a:spcPct val="120000"/>
              </a:lnSpc>
              <a:spcBef>
                <a:spcPts val="0"/>
              </a:spcBef>
              <a:spcAft>
                <a:spcPts val="1800"/>
              </a:spcAft>
            </a:pPr>
            <a:r>
              <a:rPr lang="en-US" kern="0" dirty="0">
                <a:latin typeface="Arial" panose="020B0604020202020204" pitchFamily="34" charset="0"/>
                <a:cs typeface="Arial" panose="020B0604020202020204" pitchFamily="34" charset="0"/>
              </a:rPr>
              <a:t>3.06 times as much error variance for API</a:t>
            </a:r>
          </a:p>
          <a:p>
            <a:pPr marL="1139825" lvl="1" indent="-450850">
              <a:lnSpc>
                <a:spcPct val="120000"/>
              </a:lnSpc>
              <a:spcBef>
                <a:spcPts val="0"/>
              </a:spcBef>
              <a:spcAft>
                <a:spcPts val="1800"/>
              </a:spcAft>
            </a:pPr>
            <a:r>
              <a:rPr lang="en-US" kern="0" dirty="0">
                <a:latin typeface="Arial" panose="020B0604020202020204" pitchFamily="34" charset="0"/>
                <a:cs typeface="Arial" panose="020B0604020202020204" pitchFamily="34" charset="0"/>
              </a:rPr>
              <a:t>2.62 times as much error variance for Hispanic</a:t>
            </a:r>
          </a:p>
          <a:p>
            <a:pPr marL="1139825" lvl="1" indent="-450850">
              <a:lnSpc>
                <a:spcPct val="120000"/>
              </a:lnSpc>
              <a:spcBef>
                <a:spcPts val="0"/>
              </a:spcBef>
              <a:spcAft>
                <a:spcPts val="1800"/>
              </a:spcAft>
            </a:pPr>
            <a:r>
              <a:rPr lang="en-US" kern="0" dirty="0">
                <a:latin typeface="Arial" panose="020B0604020202020204" pitchFamily="34" charset="0"/>
                <a:cs typeface="Arial" panose="020B0604020202020204" pitchFamily="34" charset="0"/>
              </a:rPr>
              <a:t>2.12 times as much error variance for Black</a:t>
            </a:r>
          </a:p>
          <a:p>
            <a:pPr marL="1139825" lvl="1" indent="-450850">
              <a:lnSpc>
                <a:spcPct val="120000"/>
              </a:lnSpc>
              <a:spcBef>
                <a:spcPts val="0"/>
              </a:spcBef>
              <a:spcAft>
                <a:spcPts val="1800"/>
              </a:spcAft>
            </a:pPr>
            <a:r>
              <a:rPr lang="en-US" kern="0" dirty="0">
                <a:latin typeface="Arial" panose="020B0604020202020204" pitchFamily="34" charset="0"/>
                <a:cs typeface="Arial" panose="020B0604020202020204" pitchFamily="34" charset="0"/>
              </a:rPr>
              <a:t>2.08 times as much error variance for White</a:t>
            </a:r>
          </a:p>
          <a:p>
            <a:pPr marL="739775" indent="-450850">
              <a:lnSpc>
                <a:spcPct val="120000"/>
              </a:lnSpc>
              <a:spcBef>
                <a:spcPts val="0"/>
              </a:spcBef>
              <a:spcAft>
                <a:spcPts val="1800"/>
              </a:spcAft>
            </a:pPr>
            <a:r>
              <a:rPr lang="en-US" kern="0" dirty="0">
                <a:latin typeface="Arial" panose="020B0604020202020204" pitchFamily="34" charset="0"/>
                <a:cs typeface="Arial" panose="020B0604020202020204" pitchFamily="34" charset="0"/>
              </a:rPr>
              <a:t>Also overlooks known disparities by race and ethnicity within block groups		</a:t>
            </a:r>
          </a:p>
        </p:txBody>
      </p:sp>
    </p:spTree>
    <p:extLst>
      <p:ext uri="{BB962C8B-B14F-4D97-AF65-F5344CB8AC3E}">
        <p14:creationId xmlns:p14="http://schemas.microsoft.com/office/powerpoint/2010/main" val="3063500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BBC3-C593-4DF8-8191-95AA986AA053}"/>
              </a:ext>
            </a:extLst>
          </p:cNvPr>
          <p:cNvSpPr>
            <a:spLocks noGrp="1"/>
          </p:cNvSpPr>
          <p:nvPr>
            <p:ph type="title"/>
          </p:nvPr>
        </p:nvSpPr>
        <p:spPr>
          <a:xfrm>
            <a:off x="317633" y="274638"/>
            <a:ext cx="8547233" cy="1143000"/>
          </a:xfrm>
        </p:spPr>
        <p:txBody>
          <a:bodyPr/>
          <a:lstStyle/>
          <a:p>
            <a:r>
              <a:rPr lang="en-US" b="1" dirty="0"/>
              <a:t>An Analogous Use of Indirect Estimation by the U.S. Census Bureau</a:t>
            </a:r>
          </a:p>
        </p:txBody>
      </p:sp>
      <p:sp>
        <p:nvSpPr>
          <p:cNvPr id="3" name="Content Placeholder 2">
            <a:extLst>
              <a:ext uri="{FF2B5EF4-FFF2-40B4-BE49-F238E27FC236}">
                <a16:creationId xmlns:a16="http://schemas.microsoft.com/office/drawing/2014/main" id="{4FD36490-96BC-451F-87D1-76D37A5AEF52}"/>
              </a:ext>
            </a:extLst>
          </p:cNvPr>
          <p:cNvSpPr>
            <a:spLocks noGrp="1"/>
          </p:cNvSpPr>
          <p:nvPr>
            <p:ph idx="1"/>
          </p:nvPr>
        </p:nvSpPr>
        <p:spPr>
          <a:xfrm>
            <a:off x="457200" y="1600200"/>
            <a:ext cx="8229600" cy="4645025"/>
          </a:xfrm>
        </p:spPr>
        <p:txBody>
          <a:bodyPr/>
          <a:lstStyle/>
          <a:p>
            <a:pPr>
              <a:spcBef>
                <a:spcPts val="600"/>
              </a:spcBef>
            </a:pPr>
            <a:r>
              <a:rPr lang="en-US" sz="2200" dirty="0">
                <a:ea typeface="Calibri" panose="020F0502020204030204" pitchFamily="34" charset="0"/>
              </a:rPr>
              <a:t>The Census Bureau seeks and uses direct person-level data on race and ethnicity where possible, but recognizes that stopping there would lead to systematic undercounting of underserved groups and misallocation of federal resources</a:t>
            </a:r>
          </a:p>
          <a:p>
            <a:pPr>
              <a:spcBef>
                <a:spcPts val="600"/>
              </a:spcBef>
            </a:pPr>
            <a:r>
              <a:rPr lang="en-US" sz="2200" dirty="0">
                <a:effectLst/>
                <a:ea typeface="Calibri" panose="020F0502020204030204" pitchFamily="34" charset="0"/>
              </a:rPr>
              <a:t>Much as MBISG 2.1 is used to accurately measure quality of care by race and ethnicity, the Bureau uses imputation at an aggregated level to prevent systematic underrepresentation of groups that include Black and Hispanic people (Bazelon &amp; Wines, 2021)</a:t>
            </a:r>
          </a:p>
          <a:p>
            <a:pPr>
              <a:spcBef>
                <a:spcPts val="600"/>
              </a:spcBef>
            </a:pPr>
            <a:r>
              <a:rPr lang="en-US" sz="2200" dirty="0">
                <a:effectLst/>
                <a:ea typeface="Calibri" panose="020F0502020204030204" pitchFamily="34" charset="0"/>
              </a:rPr>
              <a:t>One of the main reasons that we know how America’s population has changed in the last 10 years is because the Census uses indirect estimation alongside direct self-report to ensure accurate and equitable overall measurement</a:t>
            </a:r>
          </a:p>
          <a:p>
            <a:endParaRPr lang="en-US" dirty="0"/>
          </a:p>
        </p:txBody>
      </p:sp>
      <p:sp>
        <p:nvSpPr>
          <p:cNvPr id="4" name="Slide Number Placeholder 3">
            <a:extLst>
              <a:ext uri="{FF2B5EF4-FFF2-40B4-BE49-F238E27FC236}">
                <a16:creationId xmlns:a16="http://schemas.microsoft.com/office/drawing/2014/main" id="{0CCB653C-F474-47F2-8678-30933830FA5F}"/>
              </a:ext>
            </a:extLst>
          </p:cNvPr>
          <p:cNvSpPr>
            <a:spLocks noGrp="1"/>
          </p:cNvSpPr>
          <p:nvPr>
            <p:ph type="sldNum" sz="quarter" idx="12"/>
          </p:nvPr>
        </p:nvSpPr>
        <p:spPr/>
        <p:txBody>
          <a:bodyPr/>
          <a:lstStyle/>
          <a:p>
            <a:pPr>
              <a:defRPr/>
            </a:pPr>
            <a:fld id="{ACA00499-F10E-484B-AF8F-010F3DEA1EAD}" type="slidenum">
              <a:rPr lang="en-US" smtClean="0"/>
              <a:pPr>
                <a:defRPr/>
              </a:pPr>
              <a:t>40</a:t>
            </a:fld>
            <a:endParaRPr lang="en-US" dirty="0"/>
          </a:p>
        </p:txBody>
      </p:sp>
    </p:spTree>
    <p:extLst>
      <p:ext uri="{BB962C8B-B14F-4D97-AF65-F5344CB8AC3E}">
        <p14:creationId xmlns:p14="http://schemas.microsoft.com/office/powerpoint/2010/main" val="3178003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sz="2100" dirty="0"/>
              <a:t>RAND has a new BISG Website</a:t>
            </a:r>
          </a:p>
          <a:p>
            <a:pPr lvl="1"/>
            <a:r>
              <a:rPr lang="en-US" sz="1800" dirty="0"/>
              <a:t>https://www.rand.org/health-care/tools-methods/bisg.html</a:t>
            </a:r>
          </a:p>
          <a:p>
            <a:pPr lvl="1"/>
            <a:r>
              <a:rPr lang="en-US" sz="1800" dirty="0"/>
              <a:t>We distribute code and are in the process of updating it </a:t>
            </a:r>
          </a:p>
          <a:p>
            <a:r>
              <a:rPr lang="en-US" sz="2100" dirty="0"/>
              <a:t>MBISG data are regularly computed for all Medicare beneficiaries and decedents and are available via the CCW</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Using The (M)BISG</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41</a:t>
            </a:fld>
            <a:endParaRPr lang="en-US" dirty="0"/>
          </a:p>
        </p:txBody>
      </p:sp>
    </p:spTree>
    <p:extLst>
      <p:ext uri="{BB962C8B-B14F-4D97-AF65-F5344CB8AC3E}">
        <p14:creationId xmlns:p14="http://schemas.microsoft.com/office/powerpoint/2010/main" val="459395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sz="2100" dirty="0"/>
              <a:t>Improved, more specific handling of multiracial identity</a:t>
            </a:r>
          </a:p>
          <a:p>
            <a:r>
              <a:rPr lang="en-US" sz="2100" dirty="0"/>
              <a:t>Improved performance for AI/AN and multiracial</a:t>
            </a:r>
          </a:p>
          <a:p>
            <a:r>
              <a:rPr lang="en-US" sz="2100" dirty="0"/>
              <a:t>Fully cross-tabulating Hispanic ethnicity and race</a:t>
            </a:r>
          </a:p>
          <a:p>
            <a:r>
              <a:rPr lang="en-US" sz="2100" dirty="0"/>
              <a:t>Finer-grained API categories and Hispanic ethnicity categories by national origin</a:t>
            </a:r>
          </a:p>
          <a:p>
            <a:r>
              <a:rPr lang="en-US" sz="2100" dirty="0"/>
              <a:t>Broader imputation of preferred language</a:t>
            </a:r>
          </a:p>
          <a:p>
            <a:pPr marL="0" indent="0">
              <a:buNone/>
            </a:pPr>
            <a:endParaRPr lang="en-US" sz="2100" dirty="0"/>
          </a:p>
          <a:p>
            <a:r>
              <a:rPr lang="en-US" sz="2100" dirty="0"/>
              <a:t>Tailoring to new settings-Medicaid, Marketplace, etc.</a:t>
            </a:r>
          </a:p>
          <a:p>
            <a:endParaRPr lang="en-US" sz="2100" dirty="0"/>
          </a:p>
          <a:p>
            <a:r>
              <a:rPr lang="en-US" sz="2100" dirty="0"/>
              <a:t>Much of this can be done if new Census data requests are fulfilled</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Future Directions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42</a:t>
            </a:fld>
            <a:endParaRPr lang="en-US" dirty="0"/>
          </a:p>
        </p:txBody>
      </p:sp>
    </p:spTree>
    <p:extLst>
      <p:ext uri="{BB962C8B-B14F-4D97-AF65-F5344CB8AC3E}">
        <p14:creationId xmlns:p14="http://schemas.microsoft.com/office/powerpoint/2010/main" val="397226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342900" y="1918788"/>
            <a:ext cx="8458200" cy="4715234"/>
          </a:xfrm>
        </p:spPr>
        <p:txBody>
          <a:bodyPr>
            <a:normAutofit fontScale="25000" lnSpcReduction="20000"/>
          </a:bodyPr>
          <a:lstStyle/>
          <a:p>
            <a:r>
              <a:rPr lang="en-US" sz="4800" dirty="0">
                <a:latin typeface="+mj-lt"/>
              </a:rPr>
              <a:t>Agniel D, Martino SC, Burkhart Q, Hambarsoomian K, Orr N, Beckett MK, James C, Hudson Scholle S, Wilson-Frederick S, Ng J, Elliott MN (2019) “Incentivizing Excellent Care to At-Risk Groups with a Health Equity Summary Score”</a:t>
            </a:r>
            <a:r>
              <a:rPr lang="en-US" sz="4800" i="1" dirty="0">
                <a:latin typeface="+mj-lt"/>
              </a:rPr>
              <a:t> JGIM</a:t>
            </a:r>
            <a:r>
              <a:rPr lang="en-US" sz="4800" dirty="0">
                <a:latin typeface="+mj-lt"/>
              </a:rPr>
              <a:t> </a:t>
            </a:r>
            <a:r>
              <a:rPr lang="en-US" sz="4800" i="1" dirty="0">
                <a:latin typeface="+mj-lt"/>
              </a:rPr>
              <a:t> doi: 10.1007/s11606-019-05473-x</a:t>
            </a:r>
          </a:p>
          <a:p>
            <a:r>
              <a:rPr lang="en-US" sz="4800" dirty="0">
                <a:effectLst/>
                <a:latin typeface="+mj-lt"/>
                <a:ea typeface="Calibri" panose="020F0502020204030204" pitchFamily="34" charset="0"/>
              </a:rPr>
              <a:t>Bazelon E and Wines M. (2021). How the Census Bureau Stood Up to Donald Trump’s Meddling. New York Times. Available at: </a:t>
            </a:r>
            <a:r>
              <a:rPr lang="en-US" sz="4800" u="sng" dirty="0">
                <a:solidFill>
                  <a:srgbClr val="0563C1"/>
                </a:solidFill>
                <a:effectLst/>
                <a:latin typeface="+mj-lt"/>
                <a:ea typeface="Calibri" panose="020F0502020204030204" pitchFamily="34" charset="0"/>
                <a:cs typeface="Calibri" panose="020F0502020204030204" pitchFamily="34" charset="0"/>
                <a:hlinkClick r:id="rId2"/>
              </a:rPr>
              <a:t>https://www.nytimes.com/2021/08/12/sunday-review/census-redistricting-trump-immigrants.html</a:t>
            </a:r>
            <a:br>
              <a:rPr lang="en-US" sz="4800" i="1" dirty="0">
                <a:latin typeface="+mj-lt"/>
              </a:rPr>
            </a:br>
            <a:endParaRPr lang="en-US" sz="4800" i="1" dirty="0">
              <a:latin typeface="+mj-lt"/>
            </a:endParaRPr>
          </a:p>
          <a:p>
            <a:r>
              <a:rPr lang="en-US" sz="4800" dirty="0">
                <a:latin typeface="+mj-lt"/>
              </a:rPr>
              <a:t>Breslau J, Elliott MN, Haviland AM, Klein DJ, Dembosky JW, Adams JL, Gaillot S, Horvitz-Lennon M, Schneider EC. (2018) “Racial/Ethnic Disparities in Attainment of Behavioral Health Quality Measures in Medicare Advantage Plans” </a:t>
            </a:r>
            <a:r>
              <a:rPr lang="en-US" sz="4800" i="1" dirty="0">
                <a:latin typeface="+mj-lt"/>
              </a:rPr>
              <a:t>Health Affairs </a:t>
            </a:r>
            <a:r>
              <a:rPr lang="en-US" sz="4800" dirty="0">
                <a:latin typeface="+mj-lt"/>
              </a:rPr>
              <a:t>37(10) 1685-1692.</a:t>
            </a:r>
          </a:p>
          <a:p>
            <a:r>
              <a:rPr lang="en-US" sz="4800" dirty="0">
                <a:latin typeface="+mj-lt"/>
              </a:rPr>
              <a:t>Damberg C, Elliott MN, Ewing B. (2015) “Pay-for-Performance Schemes that Use Patient and Provider Categories Would Reduce Payment Disparities” Health Affairs 34(1): 134-142</a:t>
            </a:r>
            <a:br>
              <a:rPr lang="en-US" sz="4800" dirty="0">
                <a:latin typeface="+mj-lt"/>
              </a:rPr>
            </a:br>
            <a:endParaRPr lang="en-US" sz="4800" dirty="0">
              <a:latin typeface="+mj-lt"/>
            </a:endParaRPr>
          </a:p>
          <a:p>
            <a:r>
              <a:rPr lang="en-US" sz="4800" dirty="0">
                <a:latin typeface="+mj-lt"/>
              </a:rPr>
              <a:t>Dembosky JW, Haviland AM, Haas A, Hambarsoomian K, Weech-Maldonado R, Wilson-Frederick SM, Gaillot S, Elliott MN</a:t>
            </a:r>
            <a:r>
              <a:rPr lang="en-US" sz="4800" b="1" dirty="0">
                <a:latin typeface="+mj-lt"/>
              </a:rPr>
              <a:t>.</a:t>
            </a:r>
            <a:r>
              <a:rPr lang="en-US" sz="4800" dirty="0">
                <a:latin typeface="+mj-lt"/>
              </a:rPr>
              <a:t> (2018) “Indirect Estimation of Race/Ethnicity for Survey Respondents who do not Report Race/Ethnicity” </a:t>
            </a:r>
            <a:r>
              <a:rPr lang="en-US" sz="4800" i="1" dirty="0">
                <a:latin typeface="+mj-lt"/>
              </a:rPr>
              <a:t>Medical Care </a:t>
            </a:r>
            <a:r>
              <a:rPr lang="en-US" sz="4800" dirty="0">
                <a:latin typeface="+mj-lt"/>
              </a:rPr>
              <a:t>57(5): e28-e33. doi: 10.1097/MLR.0000000000001011</a:t>
            </a:r>
            <a:br>
              <a:rPr lang="en-US" sz="4800" dirty="0">
                <a:latin typeface="+mj-lt"/>
              </a:rPr>
            </a:br>
            <a:endParaRPr lang="en-US" sz="4800" dirty="0">
              <a:latin typeface="+mj-lt"/>
            </a:endParaRPr>
          </a:p>
          <a:p>
            <a:r>
              <a:rPr lang="en-US" sz="4800" dirty="0">
                <a:latin typeface="+mj-lt"/>
              </a:rPr>
              <a:t>Elliott MN, Morrison PA, Fremont A, McCaffrey DM, Pantoja P, Lurie N. (2009). “Using the Census Bureau’s Surname List to Improve Estimates of Race/Ethnicity and Associated Disparities.” </a:t>
            </a:r>
            <a:r>
              <a:rPr lang="en-US" sz="4800" i="1" dirty="0">
                <a:latin typeface="+mj-lt"/>
              </a:rPr>
              <a:t>Health Services and Outcomes Research Methodology</a:t>
            </a:r>
            <a:r>
              <a:rPr lang="en-US" sz="4800" dirty="0">
                <a:latin typeface="+mj-lt"/>
              </a:rPr>
              <a:t>, 9(2):69-83</a:t>
            </a:r>
          </a:p>
          <a:p>
            <a:pPr marL="0" indent="0">
              <a:buNone/>
            </a:pPr>
            <a:endParaRPr lang="en-US" sz="4800" dirty="0">
              <a:latin typeface="+mj-lt"/>
            </a:endParaRPr>
          </a:p>
          <a:p>
            <a:r>
              <a:rPr lang="en-US" sz="4800" dirty="0">
                <a:latin typeface="+mj-lt"/>
              </a:rPr>
              <a:t>Haas A, Elliott MN, Dembosky JW, Adams JL, Wilson-Frederick S, Mallett JS, Gaillot S, Haffer SC, Haviland AM. (2018) “Imputation of Race/Ethnicity to Enable Measurement of HEDIS Performance by Race/Ethnicity” </a:t>
            </a:r>
            <a:r>
              <a:rPr lang="en-US" sz="4800" i="1" dirty="0">
                <a:latin typeface="+mj-lt"/>
              </a:rPr>
              <a:t>Health Services Research</a:t>
            </a:r>
            <a:r>
              <a:rPr lang="en-US" sz="4800" dirty="0">
                <a:latin typeface="+mj-lt"/>
              </a:rPr>
              <a:t> 54(1): 13-23.</a:t>
            </a:r>
            <a:r>
              <a:rPr lang="en-US" sz="4800" i="1" dirty="0">
                <a:latin typeface="+mj-lt"/>
              </a:rPr>
              <a:t> </a:t>
            </a:r>
            <a:r>
              <a:rPr lang="en-US" sz="4800" dirty="0">
                <a:latin typeface="+mj-lt"/>
              </a:rPr>
              <a:t>DOI: 10.1111/1475-6773.13099</a:t>
            </a:r>
          </a:p>
          <a:p>
            <a:endParaRPr lang="en-US" sz="4800" dirty="0">
              <a:latin typeface="+mj-lt"/>
            </a:endParaRPr>
          </a:p>
          <a:p>
            <a:r>
              <a:rPr lang="en-US" sz="4800" dirty="0">
                <a:latin typeface="+mj-lt"/>
              </a:rPr>
              <a:t>McCaffrey D, Elliott MN. (2008). “Power of Tests for a Dichotomous Independent Variable Measured with Error.” </a:t>
            </a:r>
            <a:r>
              <a:rPr lang="en-US" sz="4800" i="1" dirty="0">
                <a:latin typeface="+mj-lt"/>
              </a:rPr>
              <a:t>Health Services Research</a:t>
            </a:r>
            <a:r>
              <a:rPr lang="en-US" sz="4800" dirty="0">
                <a:latin typeface="+mj-lt"/>
              </a:rPr>
              <a:t>, 43(3): 1085-1101</a:t>
            </a:r>
          </a:p>
          <a:p>
            <a:pPr marL="0" indent="0">
              <a:buNone/>
            </a:pPr>
            <a:endParaRPr lang="en-US" sz="3500"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References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23490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46331"/>
          </a:xfrm>
          <a:prstGeom prst="rect">
            <a:avLst/>
          </a:prstGeom>
          <a:solidFill>
            <a:srgbClr val="854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0" y="647700"/>
            <a:ext cx="9143999" cy="530423"/>
          </a:xfrm>
          <a:prstGeom prst="rect">
            <a:avLst/>
          </a:prstGeom>
          <a:gradFill flip="none" rotWithShape="1">
            <a:gsLst>
              <a:gs pos="0">
                <a:srgbClr val="8549DE"/>
              </a:gs>
              <a:gs pos="100000">
                <a:srgbClr val="FFFFFF"/>
              </a:gs>
              <a:gs pos="99000">
                <a:srgbClr val="0A060C"/>
              </a:gs>
            </a:gsLst>
            <a:lin ang="0" scaled="1"/>
            <a:tileRect/>
          </a:gradFill>
          <a:effectLst>
            <a:innerShdw blurRad="63500" dist="50800">
              <a:prstClr val="black"/>
            </a:inn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Additional sources of IE literature</a:t>
            </a:r>
          </a:p>
        </p:txBody>
      </p:sp>
      <p:sp>
        <p:nvSpPr>
          <p:cNvPr id="14" name="TextBox 13"/>
          <p:cNvSpPr txBox="1"/>
          <p:nvPr/>
        </p:nvSpPr>
        <p:spPr>
          <a:xfrm>
            <a:off x="593332" y="2024865"/>
            <a:ext cx="8229600" cy="1962076"/>
          </a:xfrm>
          <a:prstGeom prst="rect">
            <a:avLst/>
          </a:prstGeom>
          <a:noFill/>
        </p:spPr>
        <p:txBody>
          <a:bodyPr wrap="square" rtlCol="0">
            <a:spAutoFit/>
          </a:bodyPr>
          <a:lstStyle/>
          <a:p>
            <a:pPr marL="285750" indent="-285750">
              <a:buClr>
                <a:srgbClr val="9D68D2"/>
              </a:buClr>
              <a:buSzPct val="150000"/>
              <a:buFont typeface="Calibri" panose="020F0502020204030204" pitchFamily="34" charset="0"/>
              <a:buChar char="•"/>
            </a:pPr>
            <a:r>
              <a:rPr lang="en-US" sz="1350" dirty="0"/>
              <a:t>Stephen F. Derose, Richard Contreras, Karen J. Coleman, Corinna Koebnick, and Steven J. Jacobsen. “Race and Ethnicity Data Quality and Imputation Using U.S. Census Data in an Integrated Health System: The Kaiser Permanente Southern California Experience. Medical Care Research and Review,  70(3): June 2013, 330-345. </a:t>
            </a:r>
          </a:p>
          <a:p>
            <a:pPr marL="285750" indent="-285750">
              <a:buClr>
                <a:srgbClr val="9D68D2"/>
              </a:buClr>
              <a:buSzPct val="150000"/>
              <a:buFont typeface="Calibri" panose="020F0502020204030204" pitchFamily="34" charset="0"/>
              <a:buChar char="•"/>
            </a:pPr>
            <a:r>
              <a:rPr lang="en-US" sz="1350" dirty="0"/>
              <a:t>Dzifa Adjaye-Gbewonyo, Robert A. Bednarczyk, Robert L. Davis, and Saad B. Omer. “Using the Bayesian Improved Surname Geocoding Method (BISG) to Create a Working Classification of Race and Ethnicity in a Diverse Managed Care Population: A Validation Study.” Health Services Research, 49(1): February 2014, 268-283.</a:t>
            </a:r>
          </a:p>
          <a:p>
            <a:pPr marL="285750" indent="-285750">
              <a:buClr>
                <a:srgbClr val="9D68D2"/>
              </a:buClr>
              <a:buSzPct val="150000"/>
              <a:buFont typeface="Calibri" panose="020F0502020204030204" pitchFamily="34" charset="0"/>
              <a:buChar char="•"/>
            </a:pPr>
            <a:r>
              <a:rPr lang="en-US" sz="1350" dirty="0"/>
              <a:t>Joel Weissman and Romana Hasnain-Wynia. “Advancing Health Care Equity Through Improved Data Collection.” New England Journal of Medicine, 364(24): 16 June 2011, 2276-2277.</a:t>
            </a:r>
          </a:p>
        </p:txBody>
      </p:sp>
      <p:sp>
        <p:nvSpPr>
          <p:cNvPr id="17" name="TextBox 16"/>
          <p:cNvSpPr txBox="1"/>
          <p:nvPr/>
        </p:nvSpPr>
        <p:spPr>
          <a:xfrm>
            <a:off x="4572000" y="6581000"/>
            <a:ext cx="4571999" cy="292388"/>
          </a:xfrm>
          <a:prstGeom prst="rect">
            <a:avLst/>
          </a:prstGeom>
          <a:noFill/>
        </p:spPr>
        <p:txBody>
          <a:bodyPr wrap="square" rtlCol="0">
            <a:spAutoFit/>
          </a:bodyPr>
          <a:lstStyle/>
          <a:p>
            <a:r>
              <a:rPr lang="en-US" sz="1300" b="1" dirty="0">
                <a:solidFill>
                  <a:schemeClr val="bg1"/>
                </a:solidFill>
              </a:rPr>
              <a:t>Generating and Using Language Indirect Estimates</a:t>
            </a:r>
          </a:p>
        </p:txBody>
      </p:sp>
      <p:sp>
        <p:nvSpPr>
          <p:cNvPr id="18" name="TextBox 17"/>
          <p:cNvSpPr txBox="1"/>
          <p:nvPr/>
        </p:nvSpPr>
        <p:spPr>
          <a:xfrm>
            <a:off x="0" y="6581000"/>
            <a:ext cx="4572000" cy="292388"/>
          </a:xfrm>
          <a:prstGeom prst="rect">
            <a:avLst/>
          </a:prstGeom>
          <a:solidFill>
            <a:schemeClr val="tx1"/>
          </a:solidFill>
        </p:spPr>
        <p:txBody>
          <a:bodyPr wrap="square" rtlCol="0">
            <a:spAutoFit/>
          </a:bodyPr>
          <a:lstStyle/>
          <a:p>
            <a:pPr algn="r"/>
            <a:r>
              <a:rPr lang="en-US" sz="1300" b="1" dirty="0">
                <a:solidFill>
                  <a:schemeClr val="bg1"/>
                </a:solidFill>
              </a:rPr>
              <a:t>RAND Corporation</a:t>
            </a:r>
          </a:p>
        </p:txBody>
      </p:sp>
      <p:sp>
        <p:nvSpPr>
          <p:cNvPr id="19" name="TextBox 18"/>
          <p:cNvSpPr txBox="1"/>
          <p:nvPr/>
        </p:nvSpPr>
        <p:spPr>
          <a:xfrm>
            <a:off x="4567880" y="6581000"/>
            <a:ext cx="4589924" cy="292388"/>
          </a:xfrm>
          <a:prstGeom prst="rect">
            <a:avLst/>
          </a:prstGeom>
          <a:solidFill>
            <a:srgbClr val="8549DE"/>
          </a:solidFill>
        </p:spPr>
        <p:txBody>
          <a:bodyPr wrap="square" rtlCol="0">
            <a:spAutoFit/>
          </a:bodyPr>
          <a:lstStyle/>
          <a:p>
            <a:r>
              <a:rPr lang="en-US" sz="1300" dirty="0">
                <a:solidFill>
                  <a:schemeClr val="bg1"/>
                </a:solidFill>
              </a:rPr>
              <a:t>Generating Indirect Estimates of Race/Ethnicity</a:t>
            </a:r>
          </a:p>
        </p:txBody>
      </p:sp>
      <p:sp>
        <p:nvSpPr>
          <p:cNvPr id="4" name="Slide Number Placeholder 3"/>
          <p:cNvSpPr>
            <a:spLocks noGrp="1"/>
          </p:cNvSpPr>
          <p:nvPr>
            <p:ph type="sldNum" sz="quarter" idx="12"/>
          </p:nvPr>
        </p:nvSpPr>
        <p:spPr/>
        <p:txBody>
          <a:bodyPr/>
          <a:lstStyle/>
          <a:p>
            <a:fld id="{D91113FB-F19D-423B-B5B8-C4AAFF588393}" type="slidenum">
              <a:rPr lang="en-US" smtClean="0"/>
              <a:t>44</a:t>
            </a:fld>
            <a:endParaRPr lang="en-US" dirty="0"/>
          </a:p>
        </p:txBody>
      </p:sp>
      <p:sp>
        <p:nvSpPr>
          <p:cNvPr id="11" name="TextBox 10"/>
          <p:cNvSpPr txBox="1"/>
          <p:nvPr/>
        </p:nvSpPr>
        <p:spPr>
          <a:xfrm>
            <a:off x="0" y="0"/>
            <a:ext cx="4572000" cy="646331"/>
          </a:xfrm>
          <a:prstGeom prst="rect">
            <a:avLst/>
          </a:prstGeom>
          <a:solidFill>
            <a:schemeClr val="tx1"/>
          </a:solidFill>
        </p:spPr>
        <p:txBody>
          <a:bodyPr wrap="square" rtlCol="0">
            <a:spAutoFit/>
          </a:bodyPr>
          <a:lstStyle/>
          <a:p>
            <a:pPr algn="r"/>
            <a:r>
              <a:rPr lang="en-US" sz="1200" b="1" dirty="0">
                <a:solidFill>
                  <a:schemeClr val="bg1">
                    <a:lumMod val="75000"/>
                  </a:schemeClr>
                </a:solidFill>
              </a:rPr>
              <a:t>Validation</a:t>
            </a:r>
          </a:p>
          <a:p>
            <a:pPr algn="r"/>
            <a:r>
              <a:rPr lang="en-US" sz="1200" b="1" dirty="0">
                <a:solidFill>
                  <a:schemeClr val="bg1">
                    <a:lumMod val="75000"/>
                  </a:schemeClr>
                </a:solidFill>
              </a:rPr>
              <a:t>Using the Indirect Estimates</a:t>
            </a:r>
          </a:p>
          <a:p>
            <a:pPr algn="r"/>
            <a:r>
              <a:rPr lang="en-US" sz="1200" b="1" dirty="0">
                <a:solidFill>
                  <a:schemeClr val="bg1"/>
                </a:solidFill>
              </a:rPr>
              <a:t>Next steps</a:t>
            </a:r>
            <a:endParaRPr lang="en-US" sz="1200" dirty="0">
              <a:solidFill>
                <a:schemeClr val="bg1"/>
              </a:solidFill>
            </a:endParaRPr>
          </a:p>
        </p:txBody>
      </p:sp>
    </p:spTree>
    <p:extLst>
      <p:ext uri="{BB962C8B-B14F-4D97-AF65-F5344CB8AC3E}">
        <p14:creationId xmlns:p14="http://schemas.microsoft.com/office/powerpoint/2010/main" val="4142043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39C6-D0EB-3440-A6A2-67F46B28C51D}" type="slidenum">
              <a:rPr lang="en-US" smtClean="0"/>
              <a:t>45</a:t>
            </a:fld>
            <a:endParaRPr lang="en-US" dirty="0"/>
          </a:p>
        </p:txBody>
      </p:sp>
      <p:sp>
        <p:nvSpPr>
          <p:cNvPr id="5" name="Title 1"/>
          <p:cNvSpPr txBox="1">
            <a:spLocks/>
          </p:cNvSpPr>
          <p:nvPr/>
        </p:nvSpPr>
        <p:spPr>
          <a:xfrm>
            <a:off x="722313" y="1752600"/>
            <a:ext cx="77724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dirty="0"/>
              <a:t>Backup Slides</a:t>
            </a:r>
          </a:p>
        </p:txBody>
      </p:sp>
    </p:spTree>
    <p:extLst>
      <p:ext uri="{BB962C8B-B14F-4D97-AF65-F5344CB8AC3E}">
        <p14:creationId xmlns:p14="http://schemas.microsoft.com/office/powerpoint/2010/main" val="3643909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E015-3798-4B09-84D8-D08D6A2C6C47}"/>
              </a:ext>
            </a:extLst>
          </p:cNvPr>
          <p:cNvSpPr>
            <a:spLocks noGrp="1"/>
          </p:cNvSpPr>
          <p:nvPr>
            <p:ph type="title"/>
          </p:nvPr>
        </p:nvSpPr>
        <p:spPr/>
        <p:txBody>
          <a:bodyPr/>
          <a:lstStyle/>
          <a:p>
            <a:r>
              <a:rPr lang="en-US" altLang="en-US" dirty="0"/>
              <a:t>BISG Method – Inputs Needed</a:t>
            </a:r>
            <a:endParaRPr lang="en-US" dirty="0"/>
          </a:p>
        </p:txBody>
      </p:sp>
      <p:sp>
        <p:nvSpPr>
          <p:cNvPr id="4" name="Slide Number Placeholder 3">
            <a:extLst>
              <a:ext uri="{FF2B5EF4-FFF2-40B4-BE49-F238E27FC236}">
                <a16:creationId xmlns:a16="http://schemas.microsoft.com/office/drawing/2014/main" id="{BCE5D203-5BAF-4AC3-82FB-C1B0CA24325D}"/>
              </a:ext>
            </a:extLst>
          </p:cNvPr>
          <p:cNvSpPr>
            <a:spLocks noGrp="1"/>
          </p:cNvSpPr>
          <p:nvPr>
            <p:ph type="sldNum" sz="quarter" idx="12"/>
          </p:nvPr>
        </p:nvSpPr>
        <p:spPr/>
        <p:txBody>
          <a:bodyPr/>
          <a:lstStyle/>
          <a:p>
            <a:fld id="{3D2239C6-D0EB-3440-A6A2-67F46B28C51D}" type="slidenum">
              <a:rPr lang="en-US" smtClean="0"/>
              <a:pPr/>
              <a:t>46</a:t>
            </a:fld>
            <a:endParaRPr lang="en-US" dirty="0"/>
          </a:p>
        </p:txBody>
      </p:sp>
      <p:sp>
        <p:nvSpPr>
          <p:cNvPr id="5" name="Rectangle 3">
            <a:extLst>
              <a:ext uri="{FF2B5EF4-FFF2-40B4-BE49-F238E27FC236}">
                <a16:creationId xmlns:a16="http://schemas.microsoft.com/office/drawing/2014/main" id="{8E2AC829-6344-42FC-BF39-817F4CFE2905}"/>
              </a:ext>
            </a:extLst>
          </p:cNvPr>
          <p:cNvSpPr>
            <a:spLocks noGrp="1" noChangeArrowheads="1"/>
          </p:cNvSpPr>
          <p:nvPr>
            <p:ph idx="1"/>
          </p:nvPr>
        </p:nvSpPr>
        <p:spPr>
          <a:xfrm>
            <a:off x="457200" y="1690850"/>
            <a:ext cx="8229600" cy="4972034"/>
          </a:xfrm>
        </p:spPr>
        <p:txBody>
          <a:bodyPr>
            <a:normAutofit fontScale="85000" lnSpcReduction="10000"/>
          </a:bodyPr>
          <a:lstStyle/>
          <a:p>
            <a:pPr marL="495300" indent="-495300">
              <a:spcBef>
                <a:spcPts val="600"/>
              </a:spcBef>
            </a:pPr>
            <a:r>
              <a:rPr lang="en-US" altLang="en-US" dirty="0"/>
              <a:t>F</a:t>
            </a:r>
            <a:r>
              <a:rPr lang="en-US" altLang="en-US" b="0" dirty="0"/>
              <a:t>rom Administrative Files</a:t>
            </a:r>
          </a:p>
          <a:p>
            <a:pPr marL="952500" lvl="1" indent="-495300">
              <a:spcBef>
                <a:spcPts val="600"/>
              </a:spcBef>
            </a:pPr>
            <a:r>
              <a:rPr lang="en-US" altLang="en-US" sz="2400" b="0" dirty="0"/>
              <a:t>Member last name</a:t>
            </a:r>
          </a:p>
          <a:p>
            <a:pPr marL="952500" lvl="1" indent="-495300">
              <a:spcBef>
                <a:spcPts val="600"/>
              </a:spcBef>
            </a:pPr>
            <a:r>
              <a:rPr lang="en-US" altLang="en-US" sz="2400" dirty="0"/>
              <a:t>Member</a:t>
            </a:r>
            <a:r>
              <a:rPr lang="en-US" altLang="en-US" sz="2400" b="0" dirty="0"/>
              <a:t> residential address </a:t>
            </a:r>
            <a:r>
              <a:rPr lang="en-US" altLang="en-US" sz="2400" b="0" u="sng" dirty="0"/>
              <a:t>or</a:t>
            </a:r>
            <a:r>
              <a:rPr lang="en-US" altLang="en-US" sz="2400" b="0" dirty="0"/>
              <a:t> geocode (to Block Group level)</a:t>
            </a:r>
          </a:p>
          <a:p>
            <a:pPr marL="952500" lvl="1" indent="-495300">
              <a:spcBef>
                <a:spcPts val="600"/>
              </a:spcBef>
            </a:pPr>
            <a:r>
              <a:rPr lang="en-US" altLang="en-US" sz="2400" b="0" dirty="0"/>
              <a:t>Optional: Self-reported or other reliable direct source of </a:t>
            </a:r>
            <a:r>
              <a:rPr lang="en-US" altLang="en-US" sz="2000" b="0" dirty="0"/>
              <a:t>R/E data if available</a:t>
            </a:r>
          </a:p>
          <a:p>
            <a:pPr marL="552450" indent="-495300">
              <a:spcBef>
                <a:spcPts val="600"/>
              </a:spcBef>
            </a:pPr>
            <a:r>
              <a:rPr lang="en-US" altLang="en-US" dirty="0"/>
              <a:t>From Census Files: 	</a:t>
            </a:r>
          </a:p>
          <a:p>
            <a:pPr marL="952500" lvl="1" indent="-495300">
              <a:spcBef>
                <a:spcPts val="600"/>
              </a:spcBef>
            </a:pPr>
            <a:r>
              <a:rPr lang="en-US" altLang="en-US" sz="2400" b="0" dirty="0"/>
              <a:t>Census Surname List</a:t>
            </a:r>
          </a:p>
          <a:p>
            <a:pPr marL="952500" lvl="1" indent="-495300">
              <a:spcBef>
                <a:spcPts val="600"/>
              </a:spcBef>
            </a:pPr>
            <a:r>
              <a:rPr lang="en-US" altLang="en-US" sz="2400" dirty="0"/>
              <a:t>Census Demographic file (to Block Group level)</a:t>
            </a:r>
            <a:endParaRPr lang="en-US" altLang="en-US" sz="2400" b="0" dirty="0"/>
          </a:p>
          <a:p>
            <a:pPr marL="495300" indent="-495300">
              <a:spcBef>
                <a:spcPts val="600"/>
              </a:spcBef>
            </a:pPr>
            <a:r>
              <a:rPr lang="en-US" altLang="en-US" b="0" dirty="0"/>
              <a:t>Algorithm</a:t>
            </a:r>
          </a:p>
          <a:p>
            <a:pPr marL="952500" lvl="1" indent="-495300">
              <a:spcBef>
                <a:spcPts val="600"/>
              </a:spcBef>
            </a:pPr>
            <a:r>
              <a:rPr lang="en-US" altLang="en-US" sz="2400" b="0" dirty="0"/>
              <a:t>Member surname/Census list generate “prior probability” of r/e group</a:t>
            </a:r>
          </a:p>
          <a:p>
            <a:pPr marL="952500" lvl="1" indent="-495300">
              <a:spcBef>
                <a:spcPts val="600"/>
              </a:spcBef>
            </a:pPr>
            <a:r>
              <a:rPr lang="en-US" altLang="en-US" sz="2400" dirty="0"/>
              <a:t>Member neighborhood Census provides r/e neighborhood composition</a:t>
            </a:r>
            <a:endParaRPr lang="en-US" altLang="en-US" sz="2400" b="0" dirty="0"/>
          </a:p>
          <a:p>
            <a:pPr marL="952500" lvl="1" indent="-495300">
              <a:spcBef>
                <a:spcPts val="600"/>
              </a:spcBef>
            </a:pPr>
            <a:r>
              <a:rPr lang="en-US" altLang="en-US" sz="2400" b="0" dirty="0"/>
              <a:t>Bayesian methods combine both types of information for final estimate </a:t>
            </a:r>
          </a:p>
          <a:p>
            <a:pPr marL="952500" lvl="1" indent="-495300">
              <a:lnSpc>
                <a:spcPct val="80000"/>
              </a:lnSpc>
              <a:buFontTx/>
              <a:buNone/>
            </a:pPr>
            <a:endParaRPr lang="en-US" altLang="en-US" sz="2000" b="0" dirty="0"/>
          </a:p>
          <a:p>
            <a:pPr marL="952500" lvl="1" indent="-495300">
              <a:lnSpc>
                <a:spcPct val="80000"/>
              </a:lnSpc>
            </a:pPr>
            <a:endParaRPr lang="en-US" altLang="en-US" sz="2000" b="0" dirty="0"/>
          </a:p>
        </p:txBody>
      </p:sp>
    </p:spTree>
    <p:extLst>
      <p:ext uri="{BB962C8B-B14F-4D97-AF65-F5344CB8AC3E}">
        <p14:creationId xmlns:p14="http://schemas.microsoft.com/office/powerpoint/2010/main" val="1882128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Self-Reported Race/Ethnicity Data</a:t>
            </a:r>
          </a:p>
        </p:txBody>
      </p:sp>
      <p:sp>
        <p:nvSpPr>
          <p:cNvPr id="3" name="Content Placeholder 2"/>
          <p:cNvSpPr>
            <a:spLocks noGrp="1"/>
          </p:cNvSpPr>
          <p:nvPr>
            <p:ph idx="1"/>
          </p:nvPr>
        </p:nvSpPr>
        <p:spPr/>
        <p:txBody>
          <a:bodyPr/>
          <a:lstStyle/>
          <a:p>
            <a:r>
              <a:rPr lang="en-US" dirty="0"/>
              <a:t>ssdfd</a:t>
            </a:r>
          </a:p>
        </p:txBody>
      </p:sp>
      <p:sp>
        <p:nvSpPr>
          <p:cNvPr id="5" name="Slide Number Placeholder 4"/>
          <p:cNvSpPr>
            <a:spLocks noGrp="1"/>
          </p:cNvSpPr>
          <p:nvPr>
            <p:ph type="sldNum" sz="quarter" idx="12"/>
          </p:nvPr>
        </p:nvSpPr>
        <p:spPr/>
        <p:txBody>
          <a:bodyPr/>
          <a:lstStyle/>
          <a:p>
            <a:fld id="{3D2239C6-D0EB-3440-A6A2-67F46B28C51D}" type="slidenum">
              <a:rPr lang="en-US" smtClean="0"/>
              <a:pPr/>
              <a:t>47</a:t>
            </a:fld>
            <a:endParaRPr lang="en-US" dirty="0"/>
          </a:p>
        </p:txBody>
      </p:sp>
      <p:graphicFrame>
        <p:nvGraphicFramePr>
          <p:cNvPr id="6" name="Table 5"/>
          <p:cNvGraphicFramePr>
            <a:graphicFrameLocks noGrp="1"/>
          </p:cNvGraphicFramePr>
          <p:nvPr/>
        </p:nvGraphicFramePr>
        <p:xfrm>
          <a:off x="546100" y="1635761"/>
          <a:ext cx="5003800" cy="4860284"/>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tblGrid>
              <a:tr h="407349">
                <a:tc>
                  <a:txBody>
                    <a:bodyPr/>
                    <a:lstStyle/>
                    <a:p>
                      <a:r>
                        <a:rPr lang="en-US" sz="1400" dirty="0">
                          <a:latin typeface="Arial"/>
                          <a:cs typeface="Arial"/>
                        </a:rPr>
                        <a:t>Race/Ethnicity</a:t>
                      </a:r>
                    </a:p>
                  </a:txBody>
                  <a:tcPr marT="0" marB="0" anchor="ctr"/>
                </a:tc>
                <a:tc>
                  <a:txBody>
                    <a:bodyPr/>
                    <a:lstStyle/>
                    <a:p>
                      <a:r>
                        <a:rPr lang="en-US" sz="1400" dirty="0">
                          <a:latin typeface="Arial"/>
                          <a:cs typeface="Arial"/>
                        </a:rPr>
                        <a:t>Options (Select All That Apply)</a:t>
                      </a:r>
                    </a:p>
                  </a:txBody>
                  <a:tcPr marT="0" marB="0" anchor="ctr"/>
                </a:tc>
                <a:extLst>
                  <a:ext uri="{0D108BD9-81ED-4DB2-BD59-A6C34878D82A}">
                    <a16:rowId xmlns:a16="http://schemas.microsoft.com/office/drawing/2014/main" val="10000"/>
                  </a:ext>
                </a:extLst>
              </a:tr>
              <a:tr h="234365">
                <a:tc>
                  <a:txBody>
                    <a:bodyPr/>
                    <a:lstStyle/>
                    <a:p>
                      <a:r>
                        <a:rPr lang="en-US" sz="1400" dirty="0">
                          <a:latin typeface="Arial"/>
                          <a:cs typeface="Arial"/>
                        </a:rPr>
                        <a:t>Race</a:t>
                      </a:r>
                    </a:p>
                  </a:txBody>
                  <a:tcPr marT="0" marB="0" anchor="ctr"/>
                </a:tc>
                <a:tc>
                  <a:txBody>
                    <a:bodyPr/>
                    <a:lstStyle/>
                    <a:p>
                      <a:pPr algn="l" fontAlgn="b"/>
                      <a:r>
                        <a:rPr lang="en-US" sz="1400" b="0" i="0" u="none" strike="noStrike" dirty="0">
                          <a:solidFill>
                            <a:srgbClr val="000000"/>
                          </a:solidFill>
                          <a:effectLst/>
                          <a:latin typeface="Arial"/>
                          <a:cs typeface="Arial"/>
                        </a:rPr>
                        <a:t>American Indian/Alaska Native</a:t>
                      </a:r>
                    </a:p>
                  </a:txBody>
                  <a:tcPr marL="12700" marR="12700" marT="0" marB="0" anchor="ctr"/>
                </a:tc>
                <a:extLst>
                  <a:ext uri="{0D108BD9-81ED-4DB2-BD59-A6C34878D82A}">
                    <a16:rowId xmlns:a16="http://schemas.microsoft.com/office/drawing/2014/main" val="10001"/>
                  </a:ext>
                </a:extLst>
              </a:tr>
              <a:tr h="234365">
                <a:tc>
                  <a:txBody>
                    <a:bodyPr/>
                    <a:lstStyle/>
                    <a:p>
                      <a:endParaRPr lang="en-US" sz="1400" dirty="0">
                        <a:latin typeface="Arial"/>
                        <a:cs typeface="Arial"/>
                      </a:endParaRPr>
                    </a:p>
                  </a:txBody>
                  <a:tcPr marT="0" marB="0" anchor="ct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a:cs typeface="Arial"/>
                        </a:rPr>
                        <a:t>Asian Indian</a:t>
                      </a:r>
                    </a:p>
                  </a:txBody>
                  <a:tcPr marL="12700" marR="12700" marT="0" marB="0" anchor="ctr"/>
                </a:tc>
                <a:extLst>
                  <a:ext uri="{0D108BD9-81ED-4DB2-BD59-A6C34878D82A}">
                    <a16:rowId xmlns:a16="http://schemas.microsoft.com/office/drawing/2014/main" val="10002"/>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Chinese</a:t>
                      </a:r>
                    </a:p>
                  </a:txBody>
                  <a:tcPr marL="12700" marR="12700" marT="0" marB="0" anchor="ctr"/>
                </a:tc>
                <a:extLst>
                  <a:ext uri="{0D108BD9-81ED-4DB2-BD59-A6C34878D82A}">
                    <a16:rowId xmlns:a16="http://schemas.microsoft.com/office/drawing/2014/main" val="10003"/>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Japanese</a:t>
                      </a:r>
                    </a:p>
                  </a:txBody>
                  <a:tcPr marL="12700" marR="12700" marT="0" marB="0" anchor="ctr"/>
                </a:tc>
                <a:extLst>
                  <a:ext uri="{0D108BD9-81ED-4DB2-BD59-A6C34878D82A}">
                    <a16:rowId xmlns:a16="http://schemas.microsoft.com/office/drawing/2014/main" val="10004"/>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Korean</a:t>
                      </a:r>
                    </a:p>
                  </a:txBody>
                  <a:tcPr marL="12700" marR="12700" marT="0" marB="0" anchor="ctr"/>
                </a:tc>
                <a:extLst>
                  <a:ext uri="{0D108BD9-81ED-4DB2-BD59-A6C34878D82A}">
                    <a16:rowId xmlns:a16="http://schemas.microsoft.com/office/drawing/2014/main" val="10005"/>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Native Hawaiian</a:t>
                      </a:r>
                    </a:p>
                  </a:txBody>
                  <a:tcPr marL="12700" marR="12700" marT="0" marB="0" anchor="ctr"/>
                </a:tc>
                <a:extLst>
                  <a:ext uri="{0D108BD9-81ED-4DB2-BD59-A6C34878D82A}">
                    <a16:rowId xmlns:a16="http://schemas.microsoft.com/office/drawing/2014/main" val="10006"/>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Other Asian</a:t>
                      </a:r>
                    </a:p>
                  </a:txBody>
                  <a:tcPr marL="12700" marR="12700" marT="0" marB="0" anchor="ctr"/>
                </a:tc>
                <a:extLst>
                  <a:ext uri="{0D108BD9-81ED-4DB2-BD59-A6C34878D82A}">
                    <a16:rowId xmlns:a16="http://schemas.microsoft.com/office/drawing/2014/main" val="10007"/>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Other Pacific Islander</a:t>
                      </a:r>
                    </a:p>
                  </a:txBody>
                  <a:tcPr marL="12700" marR="12700" marT="0" marB="0" anchor="ctr"/>
                </a:tc>
                <a:extLst>
                  <a:ext uri="{0D108BD9-81ED-4DB2-BD59-A6C34878D82A}">
                    <a16:rowId xmlns:a16="http://schemas.microsoft.com/office/drawing/2014/main" val="10008"/>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Filipino</a:t>
                      </a:r>
                    </a:p>
                  </a:txBody>
                  <a:tcPr marL="12700" marR="12700" marT="0" marB="0" anchor="ctr"/>
                </a:tc>
                <a:extLst>
                  <a:ext uri="{0D108BD9-81ED-4DB2-BD59-A6C34878D82A}">
                    <a16:rowId xmlns:a16="http://schemas.microsoft.com/office/drawing/2014/main" val="10009"/>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Guamanian/Chamorro</a:t>
                      </a:r>
                    </a:p>
                  </a:txBody>
                  <a:tcPr marL="12700" marR="12700" marT="0" marB="0" anchor="ctr"/>
                </a:tc>
                <a:extLst>
                  <a:ext uri="{0D108BD9-81ED-4DB2-BD59-A6C34878D82A}">
                    <a16:rowId xmlns:a16="http://schemas.microsoft.com/office/drawing/2014/main" val="10010"/>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Samoan</a:t>
                      </a:r>
                    </a:p>
                  </a:txBody>
                  <a:tcPr marL="12700" marR="12700" marT="0" marB="0" anchor="ctr"/>
                </a:tc>
                <a:extLst>
                  <a:ext uri="{0D108BD9-81ED-4DB2-BD59-A6C34878D82A}">
                    <a16:rowId xmlns:a16="http://schemas.microsoft.com/office/drawing/2014/main" val="10011"/>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Vietnamese</a:t>
                      </a:r>
                    </a:p>
                  </a:txBody>
                  <a:tcPr marL="12700" marR="12700" marT="0" marB="0" anchor="ctr"/>
                </a:tc>
                <a:extLst>
                  <a:ext uri="{0D108BD9-81ED-4DB2-BD59-A6C34878D82A}">
                    <a16:rowId xmlns:a16="http://schemas.microsoft.com/office/drawing/2014/main" val="10012"/>
                  </a:ext>
                </a:extLst>
              </a:tr>
              <a:tr h="234365">
                <a:tc>
                  <a:txBody>
                    <a:bodyPr/>
                    <a:lstStyle/>
                    <a:p>
                      <a:endParaRPr lang="en-US" sz="1400" dirty="0">
                        <a:latin typeface="Arial"/>
                        <a:cs typeface="Arial"/>
                      </a:endParaRPr>
                    </a:p>
                  </a:txBody>
                  <a:tcPr marT="0" marB="0" anchor="ct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a:cs typeface="Arial"/>
                        </a:rPr>
                        <a:t>Black/African American</a:t>
                      </a:r>
                    </a:p>
                  </a:txBody>
                  <a:tcPr marL="12700" marR="12700" marT="0" marB="0" anchor="ctr"/>
                </a:tc>
                <a:extLst>
                  <a:ext uri="{0D108BD9-81ED-4DB2-BD59-A6C34878D82A}">
                    <a16:rowId xmlns:a16="http://schemas.microsoft.com/office/drawing/2014/main" val="10013"/>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White</a:t>
                      </a:r>
                    </a:p>
                  </a:txBody>
                  <a:tcPr marL="12700" marR="12700" marT="0" marB="0" anchor="ctr"/>
                </a:tc>
                <a:extLst>
                  <a:ext uri="{0D108BD9-81ED-4DB2-BD59-A6C34878D82A}">
                    <a16:rowId xmlns:a16="http://schemas.microsoft.com/office/drawing/2014/main" val="10014"/>
                  </a:ext>
                </a:extLst>
              </a:tr>
              <a:tr h="234365">
                <a:tc>
                  <a:txBody>
                    <a:bodyPr/>
                    <a:lstStyle/>
                    <a:p>
                      <a:endParaRPr lang="en-US" sz="1400" dirty="0">
                        <a:latin typeface="Arial"/>
                        <a:cs typeface="Arial"/>
                      </a:endParaRPr>
                    </a:p>
                  </a:txBody>
                  <a:tcPr marT="0" marB="0" anchor="ctr">
                    <a:lnB w="28575" cap="flat" cmpd="sng" algn="ctr">
                      <a:solidFill>
                        <a:scrgbClr r="0" g="0" b="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cs typeface="Arial"/>
                        </a:rPr>
                        <a:t>Unknown</a:t>
                      </a:r>
                    </a:p>
                  </a:txBody>
                  <a:tcPr marL="12700" marR="12700" marT="0" marB="0" anchor="ctr">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5"/>
                  </a:ext>
                </a:extLst>
              </a:tr>
              <a:tr h="234365">
                <a:tc>
                  <a:txBody>
                    <a:bodyPr/>
                    <a:lstStyle/>
                    <a:p>
                      <a:r>
                        <a:rPr lang="en-US" sz="1400" dirty="0">
                          <a:latin typeface="Arial"/>
                          <a:cs typeface="Arial"/>
                        </a:rPr>
                        <a:t>Hispanic Ethnicity</a:t>
                      </a:r>
                    </a:p>
                  </a:txBody>
                  <a:tcPr marT="0" marB="0" anchor="ctr">
                    <a:lnT w="28575" cap="flat" cmpd="sng" algn="ctr">
                      <a:solidFill>
                        <a:scrgbClr r="0" g="0" b="0"/>
                      </a:solidFill>
                      <a:prstDash val="solid"/>
                      <a:round/>
                      <a:headEnd type="none" w="med" len="med"/>
                      <a:tailEnd type="none" w="med" len="med"/>
                    </a:lnT>
                  </a:tcPr>
                </a:tc>
                <a:tc>
                  <a:txBody>
                    <a:bodyPr/>
                    <a:lstStyle/>
                    <a:p>
                      <a:pPr algn="l" fontAlgn="b"/>
                      <a:r>
                        <a:rPr lang="en-US" sz="1400" b="0" i="0" u="none" strike="noStrike" dirty="0">
                          <a:solidFill>
                            <a:srgbClr val="000000"/>
                          </a:solidFill>
                          <a:effectLst/>
                          <a:latin typeface="Arial"/>
                          <a:cs typeface="Arial"/>
                        </a:rPr>
                        <a:t>Cuban</a:t>
                      </a:r>
                    </a:p>
                  </a:txBody>
                  <a:tcPr marL="12700" marR="12700" marT="0" marB="0" anchor="ctr">
                    <a:lnT w="28575"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16"/>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Mexican, Mexican American or Chicano/a</a:t>
                      </a:r>
                    </a:p>
                  </a:txBody>
                  <a:tcPr marL="12700" marR="12700" marT="0" marB="0" anchor="ctr"/>
                </a:tc>
                <a:extLst>
                  <a:ext uri="{0D108BD9-81ED-4DB2-BD59-A6C34878D82A}">
                    <a16:rowId xmlns:a16="http://schemas.microsoft.com/office/drawing/2014/main" val="10017"/>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Puerto </a:t>
                      </a:r>
                      <a:r>
                        <a:rPr lang="en-US" sz="1400" b="0" i="0" u="none" strike="noStrike" kern="1200" dirty="0">
                          <a:solidFill>
                            <a:srgbClr val="000000"/>
                          </a:solidFill>
                          <a:effectLst/>
                          <a:latin typeface="Arial"/>
                          <a:ea typeface="+mn-ea"/>
                          <a:cs typeface="Arial"/>
                        </a:rPr>
                        <a:t>Rican</a:t>
                      </a:r>
                    </a:p>
                  </a:txBody>
                  <a:tcPr marL="12700" marR="12700" marT="0" marB="0" anchor="ctr"/>
                </a:tc>
                <a:extLst>
                  <a:ext uri="{0D108BD9-81ED-4DB2-BD59-A6C34878D82A}">
                    <a16:rowId xmlns:a16="http://schemas.microsoft.com/office/drawing/2014/main" val="10018"/>
                  </a:ext>
                </a:extLst>
              </a:tr>
              <a:tr h="234365">
                <a:tc>
                  <a:txBody>
                    <a:bodyPr/>
                    <a:lstStyle/>
                    <a:p>
                      <a:endParaRPr lang="en-US" sz="1400" dirty="0">
                        <a:latin typeface="Arial"/>
                        <a:cs typeface="Arial"/>
                      </a:endParaRPr>
                    </a:p>
                  </a:txBody>
                  <a:tcPr marT="0" marB="0" anchor="ctr"/>
                </a:tc>
                <a:tc>
                  <a:txBody>
                    <a:bodyPr/>
                    <a:lstStyle/>
                    <a:p>
                      <a:pPr algn="l" fontAlgn="b"/>
                      <a:r>
                        <a:rPr lang="en-US" sz="1400" b="0" i="0" u="none" strike="noStrike" dirty="0">
                          <a:solidFill>
                            <a:srgbClr val="000000"/>
                          </a:solidFill>
                          <a:effectLst/>
                          <a:latin typeface="Arial"/>
                          <a:cs typeface="Arial"/>
                        </a:rPr>
                        <a:t>Unknown</a:t>
                      </a:r>
                    </a:p>
                  </a:txBody>
                  <a:tcPr marL="12700" marR="12700" marT="0" marB="0" anchor="ctr"/>
                </a:tc>
                <a:extLst>
                  <a:ext uri="{0D108BD9-81ED-4DB2-BD59-A6C34878D82A}">
                    <a16:rowId xmlns:a16="http://schemas.microsoft.com/office/drawing/2014/main" val="10019"/>
                  </a:ext>
                </a:extLst>
              </a:tr>
            </a:tbl>
          </a:graphicData>
        </a:graphic>
      </p:graphicFrame>
      <p:cxnSp>
        <p:nvCxnSpPr>
          <p:cNvPr id="8" name="Straight Arrow Connector 7"/>
          <p:cNvCxnSpPr/>
          <p:nvPr/>
        </p:nvCxnSpPr>
        <p:spPr>
          <a:xfrm>
            <a:off x="5683250" y="2133600"/>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97600" y="1943100"/>
            <a:ext cx="787400" cy="369332"/>
          </a:xfrm>
          <a:prstGeom prst="rect">
            <a:avLst/>
          </a:prstGeom>
          <a:noFill/>
        </p:spPr>
        <p:txBody>
          <a:bodyPr wrap="square" rtlCol="0">
            <a:spAutoFit/>
          </a:bodyPr>
          <a:lstStyle/>
          <a:p>
            <a:r>
              <a:rPr lang="en-US" dirty="0"/>
              <a:t>AI/AN</a:t>
            </a:r>
          </a:p>
        </p:txBody>
      </p:sp>
      <p:cxnSp>
        <p:nvCxnSpPr>
          <p:cNvPr id="10" name="Straight Arrow Connector 9"/>
          <p:cNvCxnSpPr/>
          <p:nvPr/>
        </p:nvCxnSpPr>
        <p:spPr>
          <a:xfrm>
            <a:off x="5683250" y="4954032"/>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97600" y="5048766"/>
            <a:ext cx="787400" cy="369332"/>
          </a:xfrm>
          <a:prstGeom prst="rect">
            <a:avLst/>
          </a:prstGeom>
          <a:noFill/>
        </p:spPr>
        <p:txBody>
          <a:bodyPr wrap="square" rtlCol="0">
            <a:spAutoFit/>
          </a:bodyPr>
          <a:lstStyle/>
          <a:p>
            <a:r>
              <a:rPr lang="en-US" dirty="0"/>
              <a:t>White</a:t>
            </a:r>
          </a:p>
        </p:txBody>
      </p:sp>
      <p:cxnSp>
        <p:nvCxnSpPr>
          <p:cNvPr id="12" name="Straight Arrow Connector 11"/>
          <p:cNvCxnSpPr/>
          <p:nvPr/>
        </p:nvCxnSpPr>
        <p:spPr>
          <a:xfrm>
            <a:off x="5683250" y="5233432"/>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197600" y="4769366"/>
            <a:ext cx="787400" cy="369332"/>
          </a:xfrm>
          <a:prstGeom prst="rect">
            <a:avLst/>
          </a:prstGeom>
          <a:noFill/>
        </p:spPr>
        <p:txBody>
          <a:bodyPr wrap="square" rtlCol="0">
            <a:spAutoFit/>
          </a:bodyPr>
          <a:lstStyle/>
          <a:p>
            <a:r>
              <a:rPr lang="en-US" dirty="0"/>
              <a:t>Black</a:t>
            </a:r>
          </a:p>
        </p:txBody>
      </p:sp>
      <p:sp>
        <p:nvSpPr>
          <p:cNvPr id="15" name="Right Brace 14"/>
          <p:cNvSpPr/>
          <p:nvPr/>
        </p:nvSpPr>
        <p:spPr>
          <a:xfrm>
            <a:off x="5683250" y="2312432"/>
            <a:ext cx="387350" cy="25516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6083300" y="3124200"/>
            <a:ext cx="2540000" cy="923330"/>
          </a:xfrm>
          <a:prstGeom prst="rect">
            <a:avLst/>
          </a:prstGeom>
          <a:noFill/>
        </p:spPr>
        <p:txBody>
          <a:bodyPr wrap="square" rtlCol="0">
            <a:spAutoFit/>
          </a:bodyPr>
          <a:lstStyle/>
          <a:p>
            <a:r>
              <a:rPr lang="en-US" dirty="0"/>
              <a:t>Asian/</a:t>
            </a:r>
          </a:p>
          <a:p>
            <a:r>
              <a:rPr lang="en-US" dirty="0"/>
              <a:t>Pacific</a:t>
            </a:r>
          </a:p>
          <a:p>
            <a:r>
              <a:rPr lang="en-US" dirty="0"/>
              <a:t>Islander</a:t>
            </a:r>
          </a:p>
        </p:txBody>
      </p:sp>
      <p:sp>
        <p:nvSpPr>
          <p:cNvPr id="17" name="Right Brace 16"/>
          <p:cNvSpPr/>
          <p:nvPr/>
        </p:nvSpPr>
        <p:spPr>
          <a:xfrm>
            <a:off x="5683250" y="5549900"/>
            <a:ext cx="387350" cy="723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6197600" y="5756831"/>
            <a:ext cx="1155700" cy="369332"/>
          </a:xfrm>
          <a:prstGeom prst="rect">
            <a:avLst/>
          </a:prstGeom>
          <a:noFill/>
        </p:spPr>
        <p:txBody>
          <a:bodyPr wrap="square" rtlCol="0">
            <a:spAutoFit/>
          </a:bodyPr>
          <a:lstStyle/>
          <a:p>
            <a:r>
              <a:rPr lang="en-US" dirty="0"/>
              <a:t>Hispanic</a:t>
            </a:r>
          </a:p>
        </p:txBody>
      </p:sp>
      <p:sp>
        <p:nvSpPr>
          <p:cNvPr id="19" name="Right Brace 18"/>
          <p:cNvSpPr/>
          <p:nvPr/>
        </p:nvSpPr>
        <p:spPr>
          <a:xfrm>
            <a:off x="7543800" y="2032000"/>
            <a:ext cx="368300" cy="33860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7874000" y="3238500"/>
            <a:ext cx="2540000" cy="923330"/>
          </a:xfrm>
          <a:prstGeom prst="rect">
            <a:avLst/>
          </a:prstGeom>
          <a:noFill/>
        </p:spPr>
        <p:txBody>
          <a:bodyPr wrap="square" rtlCol="0">
            <a:spAutoFit/>
          </a:bodyPr>
          <a:lstStyle/>
          <a:p>
            <a:r>
              <a:rPr lang="en-US" dirty="0"/>
              <a:t>Two or </a:t>
            </a:r>
          </a:p>
          <a:p>
            <a:r>
              <a:rPr lang="en-US" dirty="0"/>
              <a:t>More: </a:t>
            </a:r>
          </a:p>
          <a:p>
            <a:r>
              <a:rPr lang="en-US" dirty="0"/>
              <a:t>Multiracial</a:t>
            </a:r>
          </a:p>
        </p:txBody>
      </p:sp>
    </p:spTree>
    <p:extLst>
      <p:ext uri="{BB962C8B-B14F-4D97-AF65-F5344CB8AC3E}">
        <p14:creationId xmlns:p14="http://schemas.microsoft.com/office/powerpoint/2010/main" val="1528932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for Categorizing Self-Reported Race/Ethnicity into 6 Mutually Exclusive Groups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400" dirty="0"/>
              <a:t>Hispanic ethnicity +/- other races -&gt; </a:t>
            </a:r>
            <a:r>
              <a:rPr lang="en-US" sz="2400" b="1" dirty="0"/>
              <a:t>Hispanic</a:t>
            </a:r>
          </a:p>
          <a:p>
            <a:pPr marL="514350" indent="-514350">
              <a:buFont typeface="+mj-lt"/>
              <a:buAutoNum type="arabicPeriod"/>
            </a:pPr>
            <a:r>
              <a:rPr lang="en-US" sz="2400" dirty="0"/>
              <a:t>Non-Hispanic respondents who reported </a:t>
            </a:r>
            <a:r>
              <a:rPr lang="en-US" sz="2400" u="sng" dirty="0"/>
              <a:t>two or more races </a:t>
            </a:r>
            <a:r>
              <a:rPr lang="en-US" sz="2400" dirty="0"/>
              <a:t>were classified as </a:t>
            </a:r>
            <a:r>
              <a:rPr lang="en-US" sz="2400" b="1" dirty="0"/>
              <a:t>multiracial</a:t>
            </a:r>
            <a:r>
              <a:rPr lang="en-US" sz="2400" dirty="0"/>
              <a:t>, with the exception of those who selected two or more from among the following options (but no other race): “Asian Indian”, “Other Indian”, “Chinese”, “Japanese”, “Korean”, “Native Hawaiian”, “Other Asian”, “Other Pacific Islander”, “Filipino”, “Guamanian or Chamorro”, “Samoan”, “Vietnamese.” These enrollees were classified as API.</a:t>
            </a:r>
          </a:p>
          <a:p>
            <a:pPr marL="514350" indent="-514350">
              <a:buFont typeface="+mj-lt"/>
              <a:buAutoNum type="arabicPeriod"/>
            </a:pPr>
            <a:r>
              <a:rPr lang="en-US" sz="2400" dirty="0"/>
              <a:t>Non-Hispanic respondents who reported </a:t>
            </a:r>
            <a:r>
              <a:rPr lang="en-US" sz="2400" u="sng" dirty="0"/>
              <a:t>exactly one race </a:t>
            </a:r>
            <a:r>
              <a:rPr lang="en-US" sz="2400" dirty="0"/>
              <a:t>were classified as </a:t>
            </a:r>
            <a:r>
              <a:rPr lang="en-US" sz="2400" b="1" dirty="0"/>
              <a:t>AI/AN, API, black, or white</a:t>
            </a:r>
            <a:r>
              <a:rPr lang="en-US" sz="2400" dirty="0"/>
              <a:t>, according to their response.</a:t>
            </a:r>
          </a:p>
        </p:txBody>
      </p:sp>
      <p:sp>
        <p:nvSpPr>
          <p:cNvPr id="4" name="Slide Number Placeholder 3"/>
          <p:cNvSpPr>
            <a:spLocks noGrp="1"/>
          </p:cNvSpPr>
          <p:nvPr>
            <p:ph type="sldNum" sz="quarter" idx="12"/>
          </p:nvPr>
        </p:nvSpPr>
        <p:spPr/>
        <p:txBody>
          <a:bodyPr/>
          <a:lstStyle/>
          <a:p>
            <a:fld id="{3D2239C6-D0EB-3440-A6A2-67F46B28C51D}" type="slidenum">
              <a:rPr lang="en-US" smtClean="0"/>
              <a:pPr/>
              <a:t>48</a:t>
            </a:fld>
            <a:endParaRPr lang="en-US" dirty="0"/>
          </a:p>
        </p:txBody>
      </p:sp>
    </p:spTree>
    <p:extLst>
      <p:ext uri="{BB962C8B-B14F-4D97-AF65-F5344CB8AC3E}">
        <p14:creationId xmlns:p14="http://schemas.microsoft.com/office/powerpoint/2010/main" val="392760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599"/>
            <a:ext cx="8458200" cy="1371600"/>
          </a:xfrm>
        </p:spPr>
        <p:txBody>
          <a:bodyPr>
            <a:noAutofit/>
          </a:bodyPr>
          <a:lstStyle/>
          <a:p>
            <a:r>
              <a:rPr lang="en-US" sz="2800" dirty="0"/>
              <a:t>Indirect Estimation of Race-and-Ethnicity Provides Valid Group-Level Estimates </a:t>
            </a:r>
          </a:p>
        </p:txBody>
      </p:sp>
      <p:sp>
        <p:nvSpPr>
          <p:cNvPr id="3" name="Content Placeholder 2"/>
          <p:cNvSpPr>
            <a:spLocks noGrp="1"/>
          </p:cNvSpPr>
          <p:nvPr>
            <p:ph idx="1"/>
          </p:nvPr>
        </p:nvSpPr>
        <p:spPr>
          <a:xfrm>
            <a:off x="529261" y="1911982"/>
            <a:ext cx="7750628" cy="4256999"/>
          </a:xfrm>
        </p:spPr>
        <p:txBody>
          <a:bodyPr>
            <a:noAutofit/>
          </a:bodyPr>
          <a:lstStyle/>
          <a:p>
            <a:r>
              <a:rPr lang="en-US" dirty="0"/>
              <a:t>Surnames and residential addresses are widely available and can help impute race-and-ethnicity using a cost-effective, validated method</a:t>
            </a:r>
          </a:p>
          <a:p>
            <a:r>
              <a:rPr lang="en-US" dirty="0"/>
              <a:t>Indirect estimates can effectively supplement self-reported data or improve biased administrative data</a:t>
            </a:r>
          </a:p>
          <a:p>
            <a:pPr lvl="1"/>
            <a:r>
              <a:rPr lang="en-US" sz="1800" dirty="0"/>
              <a:t>C</a:t>
            </a:r>
            <a:r>
              <a:rPr lang="en-US" sz="1800" dirty="0">
                <a:latin typeface="Arial" panose="020B0604020202020204" pitchFamily="34" charset="0"/>
                <a:cs typeface="Arial" panose="020B0604020202020204" pitchFamily="34" charset="0"/>
              </a:rPr>
              <a:t>an better align this data with what beneficiaries themselves choose when allowed a full set of choices</a:t>
            </a:r>
            <a:endParaRPr lang="en-US" sz="1800" dirty="0"/>
          </a:p>
          <a:p>
            <a:r>
              <a:rPr lang="en-US" dirty="0"/>
              <a:t>We describe two related methods RAND has developed to address missing race-and-ethnicity data or improve existing administrative data in general and Medicare contexts</a:t>
            </a:r>
          </a:p>
          <a:p>
            <a:pPr marL="257175" lvl="1" indent="-257175">
              <a:buFont typeface="Arial" pitchFamily="34" charset="0"/>
              <a:buChar char="•"/>
            </a:pPr>
            <a:r>
              <a:rPr lang="en-US" sz="2400" dirty="0"/>
              <a:t>Not intended for individual-level decision making</a:t>
            </a:r>
          </a:p>
          <a:p>
            <a:pPr lvl="1"/>
            <a:endParaRPr lang="en-US" sz="1800" dirty="0"/>
          </a:p>
          <a:p>
            <a:pPr lvl="1"/>
            <a:endParaRPr lang="en-US" sz="1800" dirty="0"/>
          </a:p>
          <a:p>
            <a:pPr lvl="1"/>
            <a:endParaRPr lang="en-US" sz="1800"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4</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1643017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903288"/>
          </a:xfrm>
        </p:spPr>
        <p:txBody>
          <a:bodyPr>
            <a:normAutofit fontScale="90000"/>
          </a:bodyPr>
          <a:lstStyle/>
          <a:p>
            <a:r>
              <a:rPr lang="en-US" sz="4000" dirty="0"/>
              <a:t> Geocoding Enrollee Residential Addresses</a:t>
            </a:r>
          </a:p>
        </p:txBody>
      </p:sp>
      <p:sp>
        <p:nvSpPr>
          <p:cNvPr id="3" name="Content Placeholder 2"/>
          <p:cNvSpPr>
            <a:spLocks noGrp="1"/>
          </p:cNvSpPr>
          <p:nvPr>
            <p:ph idx="1"/>
          </p:nvPr>
        </p:nvSpPr>
        <p:spPr>
          <a:xfrm>
            <a:off x="457200" y="1600200"/>
            <a:ext cx="8229600" cy="4525963"/>
          </a:xfrm>
        </p:spPr>
        <p:txBody>
          <a:bodyPr>
            <a:noAutofit/>
          </a:bodyPr>
          <a:lstStyle/>
          <a:p>
            <a:r>
              <a:rPr lang="en-US" u="sng" dirty="0"/>
              <a:t>Goal</a:t>
            </a:r>
            <a:r>
              <a:rPr lang="en-US" dirty="0"/>
              <a:t>: Identify each enrollee’s census block group</a:t>
            </a:r>
          </a:p>
          <a:p>
            <a:r>
              <a:rPr lang="en-US" dirty="0"/>
              <a:t>Requires geocoding software (e.g., ArcGIS)</a:t>
            </a:r>
          </a:p>
          <a:p>
            <a:r>
              <a:rPr lang="en-US" dirty="0"/>
              <a:t>Software identifies X,Y coordinates using the most precise geographic information possible:</a:t>
            </a:r>
          </a:p>
          <a:p>
            <a:pPr lvl="1"/>
            <a:r>
              <a:rPr lang="en-US" dirty="0"/>
              <a:t>Full address</a:t>
            </a:r>
          </a:p>
          <a:p>
            <a:pPr lvl="1"/>
            <a:r>
              <a:rPr lang="en-US" dirty="0"/>
              <a:t>9-digit zip code</a:t>
            </a:r>
          </a:p>
          <a:p>
            <a:pPr lvl="1"/>
            <a:r>
              <a:rPr lang="en-US" dirty="0"/>
              <a:t>5-digit zip code</a:t>
            </a:r>
          </a:p>
          <a:p>
            <a:r>
              <a:rPr lang="en-US" dirty="0"/>
              <a:t>Software then links coordinates to a single block group</a:t>
            </a:r>
          </a:p>
        </p:txBody>
      </p:sp>
      <p:sp>
        <p:nvSpPr>
          <p:cNvPr id="4" name="Slide Number Placeholder 3"/>
          <p:cNvSpPr>
            <a:spLocks noGrp="1"/>
          </p:cNvSpPr>
          <p:nvPr>
            <p:ph type="sldNum" sz="quarter" idx="12"/>
          </p:nvPr>
        </p:nvSpPr>
        <p:spPr/>
        <p:txBody>
          <a:bodyPr/>
          <a:lstStyle/>
          <a:p>
            <a:fld id="{3D2239C6-D0EB-3440-A6A2-67F46B28C51D}" type="slidenum">
              <a:rPr lang="en-US" smtClean="0"/>
              <a:pPr/>
              <a:t>49</a:t>
            </a:fld>
            <a:endParaRPr lang="en-US" dirty="0"/>
          </a:p>
        </p:txBody>
      </p:sp>
    </p:spTree>
    <p:extLst>
      <p:ext uri="{BB962C8B-B14F-4D97-AF65-F5344CB8AC3E}">
        <p14:creationId xmlns:p14="http://schemas.microsoft.com/office/powerpoint/2010/main" val="2080659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Enrollee Surnames</a:t>
            </a:r>
          </a:p>
        </p:txBody>
      </p:sp>
      <p:sp>
        <p:nvSpPr>
          <p:cNvPr id="3" name="Content Placeholder 2"/>
          <p:cNvSpPr>
            <a:spLocks noGrp="1"/>
          </p:cNvSpPr>
          <p:nvPr>
            <p:ph idx="1"/>
          </p:nvPr>
        </p:nvSpPr>
        <p:spPr/>
        <p:txBody>
          <a:bodyPr>
            <a:noAutofit/>
          </a:bodyPr>
          <a:lstStyle/>
          <a:p>
            <a:r>
              <a:rPr lang="en-US" u="sng" dirty="0"/>
              <a:t>Goal</a:t>
            </a:r>
            <a:r>
              <a:rPr lang="en-US" dirty="0"/>
              <a:t>: Enable merging of enrollee names with Census surname dataset</a:t>
            </a:r>
          </a:p>
          <a:p>
            <a:r>
              <a:rPr lang="en-US" dirty="0"/>
              <a:t>Examples:</a:t>
            </a:r>
          </a:p>
          <a:p>
            <a:pPr lvl="1"/>
            <a:r>
              <a:rPr lang="en-US" dirty="0"/>
              <a:t>Mrs. Kim -&gt; KIM</a:t>
            </a:r>
          </a:p>
          <a:p>
            <a:pPr lvl="1"/>
            <a:r>
              <a:rPr lang="en-US" dirty="0"/>
              <a:t>Smith Jr.  -&gt; SMITH</a:t>
            </a:r>
          </a:p>
          <a:p>
            <a:pPr lvl="1"/>
            <a:r>
              <a:rPr lang="en-US" dirty="0"/>
              <a:t>Wilson III -&gt; WILSON</a:t>
            </a:r>
          </a:p>
          <a:p>
            <a:pPr lvl="1"/>
            <a:r>
              <a:rPr lang="en-US" dirty="0"/>
              <a:t>Davis Ph.D. -&gt; DAVIS</a:t>
            </a:r>
          </a:p>
          <a:p>
            <a:pPr lvl="1"/>
            <a:r>
              <a:rPr lang="en-US" dirty="0"/>
              <a:t>Beck-Sullivan -&gt; BECKSULLIVAN</a:t>
            </a:r>
          </a:p>
          <a:p>
            <a:pPr lvl="1"/>
            <a:r>
              <a:rPr lang="en-US" dirty="0"/>
              <a:t>De La Luz -&gt; DELALUZ</a:t>
            </a:r>
          </a:p>
        </p:txBody>
      </p:sp>
      <p:sp>
        <p:nvSpPr>
          <p:cNvPr id="4" name="Slide Number Placeholder 3"/>
          <p:cNvSpPr>
            <a:spLocks noGrp="1"/>
          </p:cNvSpPr>
          <p:nvPr>
            <p:ph type="sldNum" sz="quarter" idx="12"/>
          </p:nvPr>
        </p:nvSpPr>
        <p:spPr/>
        <p:txBody>
          <a:bodyPr/>
          <a:lstStyle/>
          <a:p>
            <a:fld id="{3D2239C6-D0EB-3440-A6A2-67F46B28C51D}" type="slidenum">
              <a:rPr lang="en-US" smtClean="0"/>
              <a:pPr/>
              <a:t>50</a:t>
            </a:fld>
            <a:endParaRPr lang="en-US" dirty="0"/>
          </a:p>
        </p:txBody>
      </p:sp>
    </p:spTree>
    <p:extLst>
      <p:ext uri="{BB962C8B-B14F-4D97-AF65-F5344CB8AC3E}">
        <p14:creationId xmlns:p14="http://schemas.microsoft.com/office/powerpoint/2010/main" val="24949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Generating Preliminary Race/Ethnicity Probabilities</a:t>
            </a:r>
          </a:p>
        </p:txBody>
      </p:sp>
      <p:sp>
        <p:nvSpPr>
          <p:cNvPr id="3" name="Content Placeholder 2"/>
          <p:cNvSpPr>
            <a:spLocks noGrp="1"/>
          </p:cNvSpPr>
          <p:nvPr>
            <p:ph idx="1"/>
          </p:nvPr>
        </p:nvSpPr>
        <p:spPr/>
        <p:txBody>
          <a:bodyPr>
            <a:noAutofit/>
          </a:bodyPr>
          <a:lstStyle/>
          <a:p>
            <a:r>
              <a:rPr lang="en-US" dirty="0"/>
              <a:t>Apply Bayes’ Theorem to generate 6 posterior probabilities</a:t>
            </a:r>
          </a:p>
          <a:p>
            <a:pPr marL="0" indent="0">
              <a:buNone/>
            </a:pPr>
            <a:r>
              <a:rPr lang="en-US" dirty="0"/>
              <a:t> </a:t>
            </a:r>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51</a:t>
            </a:fld>
            <a:endParaRPr lang="en-US" dirty="0"/>
          </a:p>
        </p:txBody>
      </p:sp>
      <p:sp>
        <p:nvSpPr>
          <p:cNvPr id="5" name="Content Placeholder 2"/>
          <p:cNvSpPr txBox="1">
            <a:spLocks/>
          </p:cNvSpPr>
          <p:nvPr/>
        </p:nvSpPr>
        <p:spPr>
          <a:xfrm>
            <a:off x="419100" y="3582987"/>
            <a:ext cx="28321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rgbClr val="000000"/>
              </a:solidFill>
            </a:endParaRPr>
          </a:p>
          <a:p>
            <a:pPr marL="0" indent="0">
              <a:buFont typeface="Arial"/>
              <a:buNone/>
            </a:pPr>
            <a:r>
              <a:rPr lang="en-US" sz="2000" dirty="0">
                <a:solidFill>
                  <a:srgbClr val="000000"/>
                </a:solidFill>
              </a:rPr>
              <a:t>p(Black|surname </a:t>
            </a:r>
            <a:r>
              <a:rPr lang="en-US" sz="2000" i="1" dirty="0">
                <a:solidFill>
                  <a:srgbClr val="000000"/>
                </a:solidFill>
              </a:rPr>
              <a:t>s, </a:t>
            </a:r>
            <a:r>
              <a:rPr lang="en-US" sz="2000" dirty="0">
                <a:solidFill>
                  <a:srgbClr val="000000"/>
                </a:solidFill>
              </a:rPr>
              <a:t>blkgrp </a:t>
            </a:r>
            <a:r>
              <a:rPr lang="en-US" sz="2000" i="1" dirty="0">
                <a:solidFill>
                  <a:srgbClr val="000000"/>
                </a:solidFill>
              </a:rPr>
              <a:t>b</a:t>
            </a:r>
            <a:r>
              <a:rPr lang="en-US" sz="2000" dirty="0">
                <a:solidFill>
                  <a:srgbClr val="000000"/>
                </a:solidFill>
              </a:rPr>
              <a:t>)                 =</a:t>
            </a:r>
          </a:p>
          <a:p>
            <a:pPr marL="0" indent="0">
              <a:buFont typeface="Arial"/>
              <a:buNone/>
            </a:pPr>
            <a:endParaRPr lang="en-US" sz="2000" dirty="0">
              <a:solidFill>
                <a:srgbClr val="000000"/>
              </a:solidFill>
            </a:endParaRPr>
          </a:p>
        </p:txBody>
      </p:sp>
      <p:sp>
        <p:nvSpPr>
          <p:cNvPr id="6" name="TextBox 5"/>
          <p:cNvSpPr txBox="1"/>
          <p:nvPr/>
        </p:nvSpPr>
        <p:spPr>
          <a:xfrm>
            <a:off x="2819400" y="3913187"/>
            <a:ext cx="6832600" cy="2554545"/>
          </a:xfrm>
          <a:prstGeom prst="rect">
            <a:avLst/>
          </a:prstGeom>
          <a:noFill/>
        </p:spPr>
        <p:txBody>
          <a:bodyPr wrap="square" rtlCol="0">
            <a:spAutoFit/>
          </a:bodyPr>
          <a:lstStyle/>
          <a:p>
            <a:r>
              <a:rPr lang="en-US" sz="2000" dirty="0">
                <a:solidFill>
                  <a:srgbClr val="0000FF"/>
                </a:solidFill>
              </a:rPr>
              <a:t>p(Black|surname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|Black)</a:t>
            </a:r>
          </a:p>
          <a:p>
            <a:endParaRPr lang="en-US" sz="2000" dirty="0"/>
          </a:p>
          <a:p>
            <a:r>
              <a:rPr lang="en-US" sz="2000" dirty="0">
                <a:solidFill>
                  <a:srgbClr val="0000FF"/>
                </a:solidFill>
              </a:rPr>
              <a:t>p(AIAN|surname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|AIAN) +</a:t>
            </a:r>
          </a:p>
          <a:p>
            <a:r>
              <a:rPr lang="en-US" sz="2000" dirty="0">
                <a:solidFill>
                  <a:srgbClr val="0000FF"/>
                </a:solidFill>
              </a:rPr>
              <a:t>p(API|surname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|API) + </a:t>
            </a:r>
          </a:p>
          <a:p>
            <a:r>
              <a:rPr lang="en-US" sz="2000" dirty="0">
                <a:solidFill>
                  <a:srgbClr val="0000FF"/>
                </a:solidFill>
              </a:rPr>
              <a:t>p(Black|surname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|Black) +</a:t>
            </a:r>
          </a:p>
          <a:p>
            <a:r>
              <a:rPr lang="en-US" sz="2000" dirty="0">
                <a:solidFill>
                  <a:srgbClr val="0000FF"/>
                </a:solidFill>
              </a:rPr>
              <a:t>p(Hispanic|surname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|Hispanic) +</a:t>
            </a:r>
          </a:p>
          <a:p>
            <a:r>
              <a:rPr lang="en-US" sz="2000" dirty="0">
                <a:solidFill>
                  <a:srgbClr val="0000FF"/>
                </a:solidFill>
              </a:rPr>
              <a:t>p(White|surname </a:t>
            </a:r>
            <a:r>
              <a:rPr lang="en-US" sz="2000" i="1" dirty="0">
                <a:solidFill>
                  <a:srgbClr val="0000FF"/>
                </a:solidFill>
              </a:rPr>
              <a:t>s</a:t>
            </a:r>
            <a:r>
              <a:rPr lang="en-US" sz="2000" dirty="0">
                <a:solidFill>
                  <a:srgbClr val="0000FF"/>
                </a:solidFill>
              </a:rPr>
              <a:t>)</a:t>
            </a:r>
            <a:r>
              <a:rPr lang="en-US" sz="2000" dirty="0"/>
              <a:t>*p(blkgrp </a:t>
            </a:r>
            <a:r>
              <a:rPr lang="en-US" sz="2000" i="1" dirty="0"/>
              <a:t>b</a:t>
            </a:r>
            <a:r>
              <a:rPr lang="en-US" sz="2000" dirty="0"/>
              <a:t>|White) +</a:t>
            </a:r>
          </a:p>
          <a:p>
            <a:r>
              <a:rPr lang="en-US" sz="2000" dirty="0">
                <a:solidFill>
                  <a:srgbClr val="0000FF"/>
                </a:solidFill>
              </a:rPr>
              <a:t>p(Multiracial|surname s)</a:t>
            </a:r>
            <a:r>
              <a:rPr lang="en-US" sz="2000" dirty="0"/>
              <a:t>*p(blkgrp </a:t>
            </a:r>
            <a:r>
              <a:rPr lang="en-US" sz="2000" i="1" dirty="0"/>
              <a:t>b</a:t>
            </a:r>
            <a:r>
              <a:rPr lang="en-US" sz="2000" dirty="0"/>
              <a:t>|Multiracial)</a:t>
            </a:r>
          </a:p>
        </p:txBody>
      </p:sp>
      <p:cxnSp>
        <p:nvCxnSpPr>
          <p:cNvPr id="7" name="Straight Connector 6"/>
          <p:cNvCxnSpPr/>
          <p:nvPr/>
        </p:nvCxnSpPr>
        <p:spPr>
          <a:xfrm>
            <a:off x="2933700" y="4470400"/>
            <a:ext cx="5016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1300" y="3072754"/>
            <a:ext cx="7861300" cy="461665"/>
          </a:xfrm>
          <a:prstGeom prst="rect">
            <a:avLst/>
          </a:prstGeom>
          <a:noFill/>
        </p:spPr>
        <p:txBody>
          <a:bodyPr wrap="square" rtlCol="0">
            <a:spAutoFit/>
          </a:bodyPr>
          <a:lstStyle/>
          <a:p>
            <a:r>
              <a:rPr lang="en-US" sz="2400" dirty="0"/>
              <a:t>Illustrative calculation for 1 of the 6 probabilities:</a:t>
            </a:r>
          </a:p>
        </p:txBody>
      </p:sp>
      <p:sp>
        <p:nvSpPr>
          <p:cNvPr id="10" name="Frame 9"/>
          <p:cNvSpPr/>
          <p:nvPr/>
        </p:nvSpPr>
        <p:spPr>
          <a:xfrm>
            <a:off x="165100" y="3022600"/>
            <a:ext cx="8750300" cy="3660775"/>
          </a:xfrm>
          <a:prstGeom prst="frame">
            <a:avLst>
              <a:gd name="adj1" fmla="val 17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2482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599"/>
            <a:ext cx="8458200" cy="1371600"/>
          </a:xfrm>
        </p:spPr>
        <p:txBody>
          <a:bodyPr>
            <a:noAutofit/>
          </a:bodyPr>
          <a:lstStyle/>
          <a:p>
            <a:r>
              <a:rPr lang="en-US" sz="2800" dirty="0"/>
              <a:t>The BISG and MBISG Methods</a:t>
            </a:r>
          </a:p>
        </p:txBody>
      </p:sp>
      <p:sp>
        <p:nvSpPr>
          <p:cNvPr id="3" name="Content Placeholder 2"/>
          <p:cNvSpPr>
            <a:spLocks noGrp="1"/>
          </p:cNvSpPr>
          <p:nvPr>
            <p:ph idx="1"/>
          </p:nvPr>
        </p:nvSpPr>
        <p:spPr>
          <a:xfrm>
            <a:off x="342899" y="1886224"/>
            <a:ext cx="8458199" cy="4971776"/>
          </a:xfrm>
        </p:spPr>
        <p:txBody>
          <a:bodyPr>
            <a:noAutofit/>
          </a:bodyPr>
          <a:lstStyle/>
          <a:p>
            <a:r>
              <a:rPr lang="en-US" sz="2100" dirty="0"/>
              <a:t>Surnames and residential addresses are widely available and can help impute race/ethnicity in a cost-effective, validated approach </a:t>
            </a:r>
          </a:p>
          <a:p>
            <a:r>
              <a:rPr lang="en-US" sz="2100" dirty="0"/>
              <a:t>The Bayesian Improved Surname and Geocoding (BISG) approach and Modified BIFSG approaches can be used in any dataset with name and address data to measure and compare racial-and-ethnic groups</a:t>
            </a:r>
          </a:p>
          <a:p>
            <a:pPr lvl="1"/>
            <a:r>
              <a:rPr lang="en-US" sz="1800" dirty="0"/>
              <a:t>Modified BIFSG adds first name information</a:t>
            </a:r>
          </a:p>
          <a:p>
            <a:r>
              <a:rPr lang="en-US" sz="2100" dirty="0"/>
              <a:t>The Medicare BISG (MBISG) is a specialized version developed for CMS that takes advantage of additional Medicare data to improve administrative measures of race-and-ethnicity for Medicare beneficiaries</a:t>
            </a:r>
          </a:p>
          <a:p>
            <a:pPr marL="342900" lvl="1" indent="0">
              <a:buNone/>
            </a:pPr>
            <a:endParaRPr lang="en-US" sz="1800" dirty="0"/>
          </a:p>
        </p:txBody>
      </p:sp>
      <p:sp>
        <p:nvSpPr>
          <p:cNvPr id="4" name="Slide Number Placeholder 3"/>
          <p:cNvSpPr>
            <a:spLocks noGrp="1"/>
          </p:cNvSpPr>
          <p:nvPr>
            <p:ph type="sldNum" sz="quarter" idx="12"/>
          </p:nvPr>
        </p:nvSpPr>
        <p:spPr/>
        <p:txBody>
          <a:bodyPr/>
          <a:lstStyle/>
          <a:p>
            <a:fld id="{3D2239C6-D0EB-3440-A6A2-67F46B28C51D}" type="slidenum">
              <a:rPr lang="en-US" smtClean="0"/>
              <a:pPr/>
              <a:t>5</a:t>
            </a:fld>
            <a:endParaRPr lang="en-US"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a:xfrm>
            <a:off x="7658100" y="6324601"/>
            <a:ext cx="1143000" cy="365125"/>
          </a:xfrm>
        </p:spPr>
        <p:txBody>
          <a:bodyPr/>
          <a:lstStyle/>
          <a:p>
            <a:fld id="{E6381173-1217-468D-AD1D-5B5E3F0F81D1}" type="datetime1">
              <a:rPr lang="en-US" smtClean="0"/>
              <a:t>10/8/2021</a:t>
            </a:fld>
            <a:endParaRPr lang="en-US" dirty="0"/>
          </a:p>
        </p:txBody>
      </p:sp>
    </p:spTree>
    <p:extLst>
      <p:ext uri="{BB962C8B-B14F-4D97-AF65-F5344CB8AC3E}">
        <p14:creationId xmlns:p14="http://schemas.microsoft.com/office/powerpoint/2010/main" val="278685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lnSpcReduction="10000"/>
          </a:bodyPr>
          <a:lstStyle/>
          <a:p>
            <a:r>
              <a:rPr lang="en-US" dirty="0"/>
              <a:t>Incorporates Census surname list and residential address probabilities, along with fixes for unlisted names and suppressed counts</a:t>
            </a:r>
          </a:p>
          <a:p>
            <a:r>
              <a:rPr lang="en-US" dirty="0"/>
              <a:t>Produces a vector of six probabilities of being Hispanic, non-Hispanic White, Black, Asian/Pacific Islander (API), American Indian/Alaskan Native (AI/AN), Multiracial</a:t>
            </a:r>
          </a:p>
          <a:p>
            <a:r>
              <a:rPr lang="en-US" dirty="0"/>
              <a:t>BISG and its variants can be used to make inferences and comparisons of racial-and-ethnic groups in the absence of complete and reliable self-reported data on race-and-ethnicity</a:t>
            </a:r>
          </a:p>
          <a:p>
            <a:r>
              <a:rPr lang="en-US" dirty="0"/>
              <a:t>The general approach can be tailored to specific populations and administrative datasets</a:t>
            </a:r>
          </a:p>
          <a:p>
            <a:endParaRPr lang="en-US"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342900" y="15876"/>
            <a:ext cx="8458200" cy="1371600"/>
          </a:xfrm>
        </p:spPr>
        <p:txBody>
          <a:bodyPr/>
          <a:lstStyle/>
          <a:p>
            <a:r>
              <a:rPr lang="en-US" sz="2700" dirty="0"/>
              <a:t>RAND Developed the Bayesian Improved Surname Geocoding (BISG) for General Purposes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Tree>
    <p:extLst>
      <p:ext uri="{BB962C8B-B14F-4D97-AF65-F5344CB8AC3E}">
        <p14:creationId xmlns:p14="http://schemas.microsoft.com/office/powerpoint/2010/main" val="74219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Some approaches classify probabilistic information about race/ethnicity membership and then analyze the data as if race-and-ethnicity were observed</a:t>
            </a:r>
          </a:p>
          <a:p>
            <a:pPr lvl="1"/>
            <a:r>
              <a:rPr lang="en-US" dirty="0"/>
              <a:t>Classification results in biased estimates and a loss of power that lessens ability to detect group differences</a:t>
            </a:r>
          </a:p>
          <a:p>
            <a:pPr lvl="1"/>
            <a:r>
              <a:rPr lang="en-US" dirty="0"/>
              <a:t>For more detail, see McCaffrey D, Elliott MN. (2008) and Elliott et al. (2009).</a:t>
            </a:r>
          </a:p>
          <a:p>
            <a:r>
              <a:rPr lang="en-US" dirty="0"/>
              <a:t>BISG estimates the probability of being in each race-and-ethnicity group and then uses these probabilities directly to make inferences about and compare racial-and-ethnic groups</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342900" y="15876"/>
            <a:ext cx="8458200" cy="1371600"/>
          </a:xfrm>
        </p:spPr>
        <p:txBody>
          <a:bodyPr/>
          <a:lstStyle/>
          <a:p>
            <a:r>
              <a:rPr lang="en-US" sz="2700" dirty="0"/>
              <a:t>BISG Generates Probabilities, </a:t>
            </a:r>
            <a:br>
              <a:rPr lang="en-US" sz="2700" dirty="0"/>
            </a:br>
            <a:r>
              <a:rPr lang="en-US" sz="2700" dirty="0"/>
              <a:t>not Classifications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10/8/2021</a:t>
            </a:fld>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Tree>
    <p:extLst>
      <p:ext uri="{BB962C8B-B14F-4D97-AF65-F5344CB8AC3E}">
        <p14:creationId xmlns:p14="http://schemas.microsoft.com/office/powerpoint/2010/main" val="429427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677C-B257-48ED-A9D8-AD2856A9DE74}"/>
              </a:ext>
            </a:extLst>
          </p:cNvPr>
          <p:cNvSpPr>
            <a:spLocks noGrp="1"/>
          </p:cNvSpPr>
          <p:nvPr>
            <p:ph type="title"/>
          </p:nvPr>
        </p:nvSpPr>
        <p:spPr>
          <a:xfrm>
            <a:off x="37524" y="182879"/>
            <a:ext cx="9106476" cy="1233377"/>
          </a:xfrm>
        </p:spPr>
        <p:txBody>
          <a:bodyPr>
            <a:normAutofit/>
          </a:bodyPr>
          <a:lstStyle/>
          <a:p>
            <a:pPr algn="ctr"/>
            <a:r>
              <a:rPr lang="en-US" sz="3000" b="1" dirty="0">
                <a:latin typeface="Arial" panose="020B0604020202020204" pitchFamily="34" charset="0"/>
                <a:cs typeface="Arial" panose="020B0604020202020204" pitchFamily="34" charset="0"/>
              </a:rPr>
              <a:t>BISG Is </a:t>
            </a:r>
            <a:r>
              <a:rPr lang="en-US" sz="3000" dirty="0"/>
              <a:t>Designed</a:t>
            </a:r>
            <a:r>
              <a:rPr lang="en-US" sz="3000" b="1" dirty="0">
                <a:latin typeface="Arial" panose="020B0604020202020204" pitchFamily="34" charset="0"/>
                <a:cs typeface="Arial" panose="020B0604020202020204" pitchFamily="34" charset="0"/>
              </a:rPr>
              <a:t> for Making Inferences</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About Groups, Not Individual People</a:t>
            </a:r>
            <a:endParaRPr lang="en-US" sz="3000" b="1" dirty="0">
              <a:highlight>
                <a:srgbClr val="FFFF00"/>
              </a:highlight>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C931658-30AE-48B5-84D6-FEBABE418C8C}"/>
              </a:ext>
            </a:extLst>
          </p:cNvPr>
          <p:cNvSpPr txBox="1">
            <a:spLocks/>
          </p:cNvSpPr>
          <p:nvPr/>
        </p:nvSpPr>
        <p:spPr bwMode="auto">
          <a:xfrm>
            <a:off x="304652" y="1749689"/>
            <a:ext cx="8254314"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20000"/>
              </a:lnSpc>
              <a:spcBef>
                <a:spcPts val="0"/>
              </a:spcBef>
              <a:spcAft>
                <a:spcPts val="600"/>
              </a:spcAft>
            </a:pPr>
            <a:r>
              <a:rPr lang="en-US" sz="2000" kern="0" dirty="0">
                <a:latin typeface="Arial" panose="020B0604020202020204" pitchFamily="34" charset="0"/>
                <a:cs typeface="Arial" panose="020B0604020202020204" pitchFamily="34" charset="0"/>
              </a:rPr>
              <a:t>BISG does not assign a single race and ethnicity to individual beneficiaries</a:t>
            </a:r>
          </a:p>
          <a:p>
            <a:pPr>
              <a:lnSpc>
                <a:spcPct val="120000"/>
              </a:lnSpc>
              <a:spcBef>
                <a:spcPts val="0"/>
              </a:spcBef>
              <a:spcAft>
                <a:spcPts val="600"/>
              </a:spcAft>
            </a:pPr>
            <a:r>
              <a:rPr lang="en-US" sz="2000" kern="0" dirty="0">
                <a:latin typeface="Arial" panose="020B0604020202020204" pitchFamily="34" charset="0"/>
                <a:cs typeface="Arial" panose="020B0604020202020204" pitchFamily="34" charset="0"/>
              </a:rPr>
              <a:t>It generates a set of six probabilities that a beneficiary would self-identify as: AI/AN, API, Black, Hispanic, Multiracial, or White</a:t>
            </a:r>
          </a:p>
          <a:p>
            <a:pPr>
              <a:lnSpc>
                <a:spcPct val="120000"/>
              </a:lnSpc>
              <a:spcBef>
                <a:spcPts val="0"/>
              </a:spcBef>
              <a:spcAft>
                <a:spcPts val="600"/>
              </a:spcAft>
            </a:pPr>
            <a:r>
              <a:rPr lang="en-US" sz="2000" kern="0" dirty="0">
                <a:latin typeface="Arial" panose="020B0604020202020204" pitchFamily="34" charset="0"/>
                <a:cs typeface="Arial" panose="020B0604020202020204" pitchFamily="34" charset="0"/>
              </a:rPr>
              <a:t>BISG probabilities reflect the uncertainty associated with each category for each person in the absence of unconstrained self-report</a:t>
            </a:r>
          </a:p>
          <a:p>
            <a:pPr>
              <a:lnSpc>
                <a:spcPct val="120000"/>
              </a:lnSpc>
              <a:spcBef>
                <a:spcPts val="0"/>
              </a:spcBef>
              <a:spcAft>
                <a:spcPts val="600"/>
              </a:spcAft>
            </a:pPr>
            <a:r>
              <a:rPr lang="en-US" sz="2000" kern="0" dirty="0">
                <a:latin typeface="Arial" panose="020B0604020202020204" pitchFamily="34" charset="0"/>
                <a:cs typeface="Arial" panose="020B0604020202020204" pitchFamily="34" charset="0"/>
              </a:rPr>
              <a:t>They are tools for measuring differences between racial and ethnic groups, not for assessing individuals</a:t>
            </a:r>
          </a:p>
          <a:p>
            <a:pPr>
              <a:lnSpc>
                <a:spcPct val="120000"/>
              </a:lnSpc>
              <a:spcBef>
                <a:spcPts val="0"/>
              </a:spcBef>
              <a:spcAft>
                <a:spcPts val="600"/>
              </a:spcAft>
            </a:pPr>
            <a:r>
              <a:rPr lang="en-US" sz="2000" kern="0" dirty="0">
                <a:latin typeface="Arial" panose="020B0604020202020204" pitchFamily="34" charset="0"/>
                <a:cs typeface="Arial" panose="020B0604020202020204" pitchFamily="34" charset="0"/>
              </a:rPr>
              <a:t>When used in this way, the method can help provide insights and accurate information about—for example—groups of patients at a given hospital or members at a given plan</a:t>
            </a:r>
          </a:p>
        </p:txBody>
      </p:sp>
    </p:spTree>
    <p:extLst>
      <p:ext uri="{BB962C8B-B14F-4D97-AF65-F5344CB8AC3E}">
        <p14:creationId xmlns:p14="http://schemas.microsoft.com/office/powerpoint/2010/main" val="102920499"/>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F122D7338AD7478D7B8F46D80C389F" ma:contentTypeVersion="10" ma:contentTypeDescription="Create a new document." ma:contentTypeScope="" ma:versionID="68120db6d5eb6d59138c938e59cc9f5f">
  <xsd:schema xmlns:xsd="http://www.w3.org/2001/XMLSchema" xmlns:xs="http://www.w3.org/2001/XMLSchema" xmlns:p="http://schemas.microsoft.com/office/2006/metadata/properties" xmlns:ns3="7eaeb863-33ee-4415-88e6-9c7cc5a5dd0c" xmlns:ns4="447221e4-1b61-469b-af86-6053e3922eea" targetNamespace="http://schemas.microsoft.com/office/2006/metadata/properties" ma:root="true" ma:fieldsID="9d37885ccf6c8d8679dba9966c38b081" ns3:_="" ns4:_="">
    <xsd:import namespace="7eaeb863-33ee-4415-88e6-9c7cc5a5dd0c"/>
    <xsd:import namespace="447221e4-1b61-469b-af86-6053e3922e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aeb863-33ee-4415-88e6-9c7cc5a5dd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221e4-1b61-469b-af86-6053e3922ee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EA9D1281-0DF9-4C28-A3A2-CC2CF809E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aeb863-33ee-4415-88e6-9c7cc5a5dd0c"/>
    <ds:schemaRef ds:uri="447221e4-1b61-469b-af86-6053e3922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eaeb863-33ee-4415-88e6-9c7cc5a5dd0c"/>
    <ds:schemaRef ds:uri="447221e4-1b61-469b-af86-6053e3922ee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4873</Words>
  <Application>Microsoft Office PowerPoint</Application>
  <PresentationFormat>On-screen Show (4:3)</PresentationFormat>
  <Paragraphs>926</Paragraphs>
  <Slides>52</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Palatino</vt:lpstr>
      <vt:lpstr>Symbol</vt:lpstr>
      <vt:lpstr>CMS theme 2019</vt:lpstr>
      <vt:lpstr>SmartDraw</vt:lpstr>
      <vt:lpstr>Measuring Health Inequities  when Administrative or Self-Reported  Race/Ethnicity Data is Incomplete</vt:lpstr>
      <vt:lpstr>Outline</vt:lpstr>
      <vt:lpstr>Race/Ethnicity Data Are Essential for Monitoring Quality, Coverage, Cost, and Access</vt:lpstr>
      <vt:lpstr>Problems with Collecting Self-Reported  Race-and-Ethnicity</vt:lpstr>
      <vt:lpstr>Indirect Estimation of Race-and-Ethnicity Provides Valid Group-Level Estimates </vt:lpstr>
      <vt:lpstr>The BISG and MBISG Methods</vt:lpstr>
      <vt:lpstr>RAND Developed the Bayesian Improved Surname Geocoding (BISG) for General Purposes</vt:lpstr>
      <vt:lpstr>BISG Generates Probabilities,  not Classifications</vt:lpstr>
      <vt:lpstr>BISG Is Designed for Making Inferences About Groups, Not Individual People</vt:lpstr>
      <vt:lpstr>Indirect Estimation Can Fill a Gap as Data Accumulates</vt:lpstr>
      <vt:lpstr>Surnames Can Be Linked to Race-and-Ethnicity Probabilities</vt:lpstr>
      <vt:lpstr>Enrollee Residential Addresses Can Also Be Linked to Race/Ethnicity Information</vt:lpstr>
      <vt:lpstr>We Combine Both Sources of Information</vt:lpstr>
      <vt:lpstr>Census Block Group Files Provide Proportions of Residents Belonging to Each Racial-and-Ethnic Group  in a Neighborhood</vt:lpstr>
      <vt:lpstr>BISG Combines Surname and Block Group Data to Estimate Racial-and-Ethnic Probabilities</vt:lpstr>
      <vt:lpstr>MBISG Developed to Help CMS Measure Racial/Ethnic Equity in HEDIS Data</vt:lpstr>
      <vt:lpstr>Original CMS Variable Misclassifies Many Medicare Beneficiaries</vt:lpstr>
      <vt:lpstr>Overview of the MBISG Method</vt:lpstr>
      <vt:lpstr>Data and Methods</vt:lpstr>
      <vt:lpstr>MBISG 2.1 Substantially Improves the Original CMS Variable</vt:lpstr>
      <vt:lpstr>Concordance of BISG 1.0, Modified MBISG, MBIFSG 2.1 with Self-Report</vt:lpstr>
      <vt:lpstr>Applications</vt:lpstr>
      <vt:lpstr>Race/Ethnicity Estimation Project </vt:lpstr>
      <vt:lpstr>Race-and-Ethnicity Probabilities  Can Be Used Directly</vt:lpstr>
      <vt:lpstr>Some Previous Applications  of RAND’s BISG Tool</vt:lpstr>
      <vt:lpstr>Application 1: National and Contract-Specific Stratified Reporting by Race/Ethnicity</vt:lpstr>
      <vt:lpstr>Application 2: A Health Equity Summary Score to Incentivize Excellent Care to At-Risk Groups (Agniel et al., 2021)</vt:lpstr>
      <vt:lpstr>Application 3: Measuring racial/ethnic differences in voluntary disenrollment from Medicare plans </vt:lpstr>
      <vt:lpstr>Application 4: Imputing Race-and-Ethnicity for Survey Respondents who did not report Race-and-Ethnicity  (Dembosky et al. 2018)</vt:lpstr>
      <vt:lpstr>Application 5: Estimating Enrollment by Race-and-Ethnicity in Marketplace Plans</vt:lpstr>
      <vt:lpstr>Application 6: Racial-and-Ethnic Inequities in Behavioral Health Quality Measures in Medicare Health Plans  (Breslau et al. 2018)</vt:lpstr>
      <vt:lpstr>Overall Antidepressant Medication Management Worse for Black, Hispanic, and API Beneficiaries</vt:lpstr>
      <vt:lpstr>Measures with Larger Overall Disparities Tend to Have Disparities Concentrated with Contracts</vt:lpstr>
      <vt:lpstr>Application 7: Detect and Correct Bias in Clinical Decision Algorithms or p4p Schemes</vt:lpstr>
      <vt:lpstr>Application 8: Combine with GIS Mapping- Provider A &amp; B Diabetic Patients </vt:lpstr>
      <vt:lpstr>How might cost-effectiveness vary depending on intervention approach and targeting? </vt:lpstr>
      <vt:lpstr>PowerPoint Presentation</vt:lpstr>
      <vt:lpstr>Concerns</vt:lpstr>
      <vt:lpstr>MBISG Is Primarily Used to Enhance Limited Self-Reported Data</vt:lpstr>
      <vt:lpstr>Geographic Stratification  as an alternative to MBISG 2.1</vt:lpstr>
      <vt:lpstr>An Analogous Use of Indirect Estimation by the U.S. Census Bureau</vt:lpstr>
      <vt:lpstr>Using The (M)BISG</vt:lpstr>
      <vt:lpstr>Future Directions</vt:lpstr>
      <vt:lpstr>References</vt:lpstr>
      <vt:lpstr>PowerPoint Presentation</vt:lpstr>
      <vt:lpstr>PowerPoint Presentation</vt:lpstr>
      <vt:lpstr>BISG Method – Inputs Needed</vt:lpstr>
      <vt:lpstr>Preparing Self-Reported Race/Ethnicity Data</vt:lpstr>
      <vt:lpstr>Rules for Categorizing Self-Reported Race/Ethnicity into 6 Mutually Exclusive Groups</vt:lpstr>
      <vt:lpstr> Geocoding Enrollee Residential Addresses</vt:lpstr>
      <vt:lpstr>Formatting Enrollee Surnames</vt:lpstr>
      <vt:lpstr>Generating Preliminary Race/Ethnicity Probabilities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2021-10-08T19:29:09Z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0x010100BCF122D7338AD7478D7B8F46D80C389F</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